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0" r:id="rId4"/>
  </p:sldMasterIdLst>
  <p:notesMasterIdLst>
    <p:notesMasterId r:id="rId26"/>
  </p:notesMasterIdLst>
  <p:sldIdLst>
    <p:sldId id="260" r:id="rId5"/>
    <p:sldId id="261" r:id="rId6"/>
    <p:sldId id="264" r:id="rId7"/>
    <p:sldId id="262" r:id="rId8"/>
    <p:sldId id="272" r:id="rId9"/>
    <p:sldId id="263" r:id="rId10"/>
    <p:sldId id="266" r:id="rId11"/>
    <p:sldId id="265" r:id="rId12"/>
    <p:sldId id="268" r:id="rId13"/>
    <p:sldId id="267" r:id="rId14"/>
    <p:sldId id="280" r:id="rId15"/>
    <p:sldId id="270" r:id="rId16"/>
    <p:sldId id="276" r:id="rId17"/>
    <p:sldId id="283" r:id="rId18"/>
    <p:sldId id="278" r:id="rId19"/>
    <p:sldId id="277" r:id="rId20"/>
    <p:sldId id="271" r:id="rId21"/>
    <p:sldId id="279" r:id="rId22"/>
    <p:sldId id="281" r:id="rId23"/>
    <p:sldId id="274"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84409" autoAdjust="0"/>
  </p:normalViewPr>
  <p:slideViewPr>
    <p:cSldViewPr snapToGrid="0">
      <p:cViewPr varScale="1">
        <p:scale>
          <a:sx n="63" d="100"/>
          <a:sy n="63" d="100"/>
        </p:scale>
        <p:origin x="1038"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5/29/2020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a:t>
            </a:fld>
            <a:endParaRPr lang="en-US" dirty="0"/>
          </a:p>
        </p:txBody>
      </p:sp>
    </p:spTree>
    <p:extLst>
      <p:ext uri="{BB962C8B-B14F-4D97-AF65-F5344CB8AC3E}">
        <p14:creationId xmlns:p14="http://schemas.microsoft.com/office/powerpoint/2010/main" val="212633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status of each parking slot can be determined by comparing the mean pixel value of each vehicle and the coordinates of bounding boxes. If the mean pixel value of the vehicle is inside the given bounding box then, that parking slot is not empty. Otherwise, it is empty.</a:t>
            </a:r>
          </a:p>
          <a:p>
            <a:r>
              <a:rPr lang="en-US" dirty="0" smtClean="0"/>
              <a:t>For </a:t>
            </a:r>
            <a:r>
              <a:rPr lang="en-US" sz="1200" b="0" i="0" u="none" strike="noStrike" kern="1200" baseline="0" dirty="0" smtClean="0">
                <a:solidFill>
                  <a:schemeClr val="tx1"/>
                </a:solidFill>
                <a:latin typeface="+mn-lt"/>
                <a:ea typeface="+mn-ea"/>
                <a:cs typeface="+mn-cs"/>
              </a:rPr>
              <a:t>Identify the nearest parking slot  Numbering each parking slot is done by considering the distance from the entrance to the parking slot. Then XML file is created according to these numbering. </a:t>
            </a:r>
            <a:endParaRPr lang="en-US" b="0" dirty="0"/>
          </a:p>
        </p:txBody>
      </p:sp>
      <p:sp>
        <p:nvSpPr>
          <p:cNvPr id="4" name="Slide Number Placeholder 3"/>
          <p:cNvSpPr>
            <a:spLocks noGrp="1"/>
          </p:cNvSpPr>
          <p:nvPr>
            <p:ph type="sldNum" sz="quarter" idx="10"/>
          </p:nvPr>
        </p:nvSpPr>
        <p:spPr/>
        <p:txBody>
          <a:bodyPr/>
          <a:lstStyle/>
          <a:p>
            <a:fld id="{B524A772-5D94-4F12-8B86-44D4FB26368F}" type="slidenum">
              <a:rPr lang="en-US" smtClean="0"/>
              <a:t>10</a:t>
            </a:fld>
            <a:endParaRPr lang="en-US" dirty="0"/>
          </a:p>
        </p:txBody>
      </p:sp>
    </p:spTree>
    <p:extLst>
      <p:ext uri="{BB962C8B-B14F-4D97-AF65-F5344CB8AC3E}">
        <p14:creationId xmlns:p14="http://schemas.microsoft.com/office/powerpoint/2010/main" val="392804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Images were taken from different parking lots presenting distinct features. </a:t>
            </a:r>
          </a:p>
          <a:p>
            <a:r>
              <a:rPr lang="en-US" sz="1200" b="0" i="0" u="none" strike="noStrike" kern="1200" baseline="0" dirty="0" smtClean="0">
                <a:solidFill>
                  <a:schemeClr val="tx1"/>
                </a:solidFill>
                <a:latin typeface="+mn-lt"/>
                <a:ea typeface="+mn-ea"/>
                <a:cs typeface="+mn-cs"/>
              </a:rPr>
              <a:t>Photos are taken under unregulated lighting that depicted various climatic conditions </a:t>
            </a:r>
          </a:p>
          <a:p>
            <a:r>
              <a:rPr lang="en-US" sz="1200" b="0" i="0" u="none" strike="noStrike" kern="1200" baseline="0" dirty="0" smtClean="0">
                <a:solidFill>
                  <a:schemeClr val="tx1"/>
                </a:solidFill>
                <a:latin typeface="+mn-lt"/>
                <a:ea typeface="+mn-ea"/>
                <a:cs typeface="+mn-cs"/>
              </a:rPr>
              <a:t>Images show a variety of issues, such as shadow effect, over-exposure to sunlight, low light in rainy days, the disparity in perspective, etc.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11</a:t>
            </a:fld>
            <a:endParaRPr lang="en-US" dirty="0"/>
          </a:p>
        </p:txBody>
      </p:sp>
    </p:spTree>
    <p:extLst>
      <p:ext uri="{BB962C8B-B14F-4D97-AF65-F5344CB8AC3E}">
        <p14:creationId xmlns:p14="http://schemas.microsoft.com/office/powerpoint/2010/main" val="311178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percentage of this system is approximately 4%.but there is some limitation.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13</a:t>
            </a:fld>
            <a:endParaRPr lang="en-US" dirty="0"/>
          </a:p>
        </p:txBody>
      </p:sp>
    </p:spTree>
    <p:extLst>
      <p:ext uri="{BB962C8B-B14F-4D97-AF65-F5344CB8AC3E}">
        <p14:creationId xmlns:p14="http://schemas.microsoft.com/office/powerpoint/2010/main" val="95415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percentage of this system is approximately 4%.but there is some limitation.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14</a:t>
            </a:fld>
            <a:endParaRPr lang="en-US" dirty="0"/>
          </a:p>
        </p:txBody>
      </p:sp>
    </p:spTree>
    <p:extLst>
      <p:ext uri="{BB962C8B-B14F-4D97-AF65-F5344CB8AC3E}">
        <p14:creationId xmlns:p14="http://schemas.microsoft.com/office/powerpoint/2010/main" val="2165054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Over roll accuracy of this system is 95% approximately. </a:t>
            </a:r>
            <a:r>
              <a:rPr lang="en-US" dirty="0" smtClean="0"/>
              <a:t>but there is some limitation.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15</a:t>
            </a:fld>
            <a:endParaRPr lang="en-US" dirty="0"/>
          </a:p>
        </p:txBody>
      </p:sp>
    </p:spTree>
    <p:extLst>
      <p:ext uri="{BB962C8B-B14F-4D97-AF65-F5344CB8AC3E}">
        <p14:creationId xmlns:p14="http://schemas.microsoft.com/office/powerpoint/2010/main" val="3280386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of that the system have to use more cameras.</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17</a:t>
            </a:fld>
            <a:endParaRPr lang="en-US" dirty="0"/>
          </a:p>
        </p:txBody>
      </p:sp>
    </p:spTree>
    <p:extLst>
      <p:ext uri="{BB962C8B-B14F-4D97-AF65-F5344CB8AC3E}">
        <p14:creationId xmlns:p14="http://schemas.microsoft.com/office/powerpoint/2010/main" val="411635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 contribution is to optimize the identification of available parking slots.</a:t>
            </a:r>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18</a:t>
            </a:fld>
            <a:endParaRPr lang="en-US" dirty="0"/>
          </a:p>
        </p:txBody>
      </p:sp>
    </p:spTree>
    <p:extLst>
      <p:ext uri="{BB962C8B-B14F-4D97-AF65-F5344CB8AC3E}">
        <p14:creationId xmlns:p14="http://schemas.microsoft.com/office/powerpoint/2010/main" val="1261416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19</a:t>
            </a:fld>
            <a:endParaRPr lang="en-US" dirty="0"/>
          </a:p>
        </p:txBody>
      </p:sp>
    </p:spTree>
    <p:extLst>
      <p:ext uri="{BB962C8B-B14F-4D97-AF65-F5344CB8AC3E}">
        <p14:creationId xmlns:p14="http://schemas.microsoft.com/office/powerpoint/2010/main" val="247792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Times New Roman" panose="02020603050405020304" pitchFamily="18" charset="0"/>
              </a:rPr>
              <a:t>Smart Parking is a parking solution that can include in-ground Parking sensors</a:t>
            </a:r>
            <a:r>
              <a:rPr lang="en-US" sz="1200" baseline="0" dirty="0" smtClean="0">
                <a:cs typeface="Times New Roman" panose="02020603050405020304" pitchFamily="18" charset="0"/>
              </a:rPr>
              <a:t> or </a:t>
            </a:r>
            <a:r>
              <a:rPr lang="en-US" sz="1200" dirty="0" smtClean="0">
                <a:cs typeface="Times New Roman" panose="02020603050405020304" pitchFamily="18" charset="0"/>
              </a:rPr>
              <a:t>cameras. These devices are usually embedded into parking spots or positioned next to them to detect whether parking lots are free or occupied.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Times New Roman" panose="02020603050405020304" pitchFamily="18" charset="0"/>
              </a:rPr>
              <a:t>To minimize the time spent in searching for the nearest available car parking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Smart parking reduces stress while searching for a parking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Drivers can park their vehicles</a:t>
            </a:r>
            <a:r>
              <a:rPr lang="en-US" sz="1200" b="0" i="0" kern="1200" baseline="0" dirty="0" smtClean="0">
                <a:solidFill>
                  <a:schemeClr val="tx1"/>
                </a:solidFill>
                <a:effectLst/>
                <a:latin typeface="+mn-lt"/>
                <a:ea typeface="+mn-ea"/>
                <a:cs typeface="+mn-cs"/>
              </a:rPr>
              <a:t> in a more efficient way ,because they know exact location to park their vehicle.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24A772-5D94-4F12-8B86-44D4FB26368F}" type="slidenum">
              <a:rPr lang="en-US" smtClean="0"/>
              <a:t>2</a:t>
            </a:fld>
            <a:endParaRPr lang="en-US" dirty="0"/>
          </a:p>
        </p:txBody>
      </p:sp>
    </p:spTree>
    <p:extLst>
      <p:ext uri="{BB962C8B-B14F-4D97-AF65-F5344CB8AC3E}">
        <p14:creationId xmlns:p14="http://schemas.microsoft.com/office/powerpoint/2010/main" val="373963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Nowadays most car parks are  inefficiently and most car parking have a manual process in Sri Lanka.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Increasing number of vehicles leads to high demand for parking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More fuel consumption while driving around the parking lots leads to high emission of Carbon dioxide.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Potential accidents caused by abundance of moving vehicles.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3</a:t>
            </a:fld>
            <a:endParaRPr lang="en-US" dirty="0"/>
          </a:p>
        </p:txBody>
      </p:sp>
    </p:spTree>
    <p:extLst>
      <p:ext uri="{BB962C8B-B14F-4D97-AF65-F5344CB8AC3E}">
        <p14:creationId xmlns:p14="http://schemas.microsoft.com/office/powerpoint/2010/main" val="83246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both Radio-Frequency Identification (RFID) and Internet of Thing  which can detect the available parking lot. This IOT based parking system is created by using controllers, sensors, servers, and cloud. Sensors will be placed in each parking slot to detect the presence of a vehicle.</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4</a:t>
            </a:fld>
            <a:endParaRPr lang="en-US" dirty="0"/>
          </a:p>
        </p:txBody>
      </p:sp>
    </p:spTree>
    <p:extLst>
      <p:ext uri="{BB962C8B-B14F-4D97-AF65-F5344CB8AC3E}">
        <p14:creationId xmlns:p14="http://schemas.microsoft.com/office/powerpoint/2010/main" val="121628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system</a:t>
            </a:r>
            <a:r>
              <a:rPr lang="en-US" baseline="0" dirty="0" smtClean="0"/>
              <a:t> is used </a:t>
            </a:r>
            <a:r>
              <a:rPr lang="en-US" sz="1200" dirty="0" smtClean="0"/>
              <a:t>Background subtraction method for detect the vehicles.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For this there must have high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This system can give incorrect results in bad weather conditions.</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5</a:t>
            </a:fld>
            <a:endParaRPr lang="en-US" dirty="0"/>
          </a:p>
        </p:txBody>
      </p:sp>
    </p:spTree>
    <p:extLst>
      <p:ext uri="{BB962C8B-B14F-4D97-AF65-F5344CB8AC3E}">
        <p14:creationId xmlns:p14="http://schemas.microsoft.com/office/powerpoint/2010/main" val="346677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IOT base system</a:t>
            </a:r>
            <a:r>
              <a:rPr lang="en-US" baseline="0" dirty="0" smtClean="0"/>
              <a:t> is used sensors for every parking slot One camera coverages a large area.</a:t>
            </a:r>
            <a:endParaRPr lang="en-US" dirty="0" smtClean="0"/>
          </a:p>
          <a:p>
            <a:r>
              <a:rPr lang="en-US" dirty="0" smtClean="0"/>
              <a:t>Camera has a coverage area of 70 feet by 52 feet at a distance of 79 feet. Because of that this method is cheaper than IOT base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Easy-installation because use</a:t>
            </a:r>
            <a:r>
              <a:rPr lang="en-US" sz="1200" baseline="0" dirty="0" smtClean="0"/>
              <a:t> easy tools and no wiring.</a:t>
            </a:r>
            <a:endParaRPr lang="en-US" sz="16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Since open-source libraries are used, open to further improvements if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Camera position could be adjusted to improve performances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6</a:t>
            </a:fld>
            <a:endParaRPr lang="en-US" dirty="0"/>
          </a:p>
        </p:txBody>
      </p:sp>
    </p:spTree>
    <p:extLst>
      <p:ext uri="{BB962C8B-B14F-4D97-AF65-F5344CB8AC3E}">
        <p14:creationId xmlns:p14="http://schemas.microsoft.com/office/powerpoint/2010/main" val="287107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proposed method can identify the free parking slots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system contains the shortest path algorithm to help drivers in finding the nearest vacant parking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To identify the vehicles, use yolov3 object detecting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7</a:t>
            </a:fld>
            <a:endParaRPr lang="en-US" dirty="0"/>
          </a:p>
        </p:txBody>
      </p:sp>
    </p:spTree>
    <p:extLst>
      <p:ext uri="{BB962C8B-B14F-4D97-AF65-F5344CB8AC3E}">
        <p14:creationId xmlns:p14="http://schemas.microsoft.com/office/powerpoint/2010/main" val="136517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Yolo</a:t>
            </a:r>
            <a:r>
              <a:rPr lang="en-US" baseline="0" dirty="0" smtClean="0"/>
              <a:t> object detection API was used to detect the vehicle.</a:t>
            </a:r>
          </a:p>
          <a:p>
            <a:r>
              <a:rPr lang="en-US" dirty="0" smtClean="0"/>
              <a:t>This algorithm</a:t>
            </a:r>
            <a:r>
              <a:rPr lang="en-US" baseline="0" dirty="0" smtClean="0"/>
              <a:t> shows high accuracy than canny edge detection method and background subtraction method.</a:t>
            </a:r>
          </a:p>
          <a:p>
            <a:r>
              <a:rPr lang="en-US" baseline="0" dirty="0" smtClean="0"/>
              <a:t>After detecting the vehicle in parking area, get the mean pixel value of each vehicle using boundary coordinates of square.</a:t>
            </a:r>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8</a:t>
            </a:fld>
            <a:endParaRPr lang="en-US" dirty="0"/>
          </a:p>
        </p:txBody>
      </p:sp>
    </p:spTree>
    <p:extLst>
      <p:ext uri="{BB962C8B-B14F-4D97-AF65-F5344CB8AC3E}">
        <p14:creationId xmlns:p14="http://schemas.microsoft.com/office/powerpoint/2010/main" val="2506625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Get stream of video  from  camera sensor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Mark each parking slots using x and y coordinate when </a:t>
            </a:r>
            <a:r>
              <a:rPr lang="en-US" baseline="0" dirty="0" smtClean="0"/>
              <a:t>the parking area is empty.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getting coordinates stores it into XML file.</a:t>
            </a:r>
            <a:r>
              <a:rPr lang="en-US" sz="1200" b="0" i="0" u="none" strike="noStrike" kern="1200" baseline="0" dirty="0" smtClean="0">
                <a:solidFill>
                  <a:schemeClr val="tx1"/>
                </a:solidFill>
                <a:latin typeface="+mn-lt"/>
                <a:ea typeface="+mn-ea"/>
                <a:cs typeface="+mn-cs"/>
              </a:rPr>
              <a:t> XML file containing the position of each parking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B524A772-5D94-4F12-8B86-44D4FB26368F}" type="slidenum">
              <a:rPr lang="en-US" smtClean="0"/>
              <a:t>9</a:t>
            </a:fld>
            <a:endParaRPr lang="en-US" dirty="0"/>
          </a:p>
        </p:txBody>
      </p:sp>
    </p:spTree>
    <p:extLst>
      <p:ext uri="{BB962C8B-B14F-4D97-AF65-F5344CB8AC3E}">
        <p14:creationId xmlns:p14="http://schemas.microsoft.com/office/powerpoint/2010/main" val="4242571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705677-2C80-4272-9F36-94F79F39B641}"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242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0BDC8CE-D442-47D4-8027-1671200DD12B}" type="datetime1">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028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5BFD963-EE45-4784-936D-A43AC9EC9188}"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7966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3A29E73-9EB3-4AA4-BB98-098E1A6EF53D}"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23473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3C245C-A49F-4D42-B017-5E00C245AD71}"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802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B5F1986-F838-47F2-9B08-DEF03E5C4023}" type="datetime1">
              <a:rPr lang="en-US" smtClean="0"/>
              <a:t>5/29/2020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145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F0D3E37-A0EC-4F21-AF82-EEAC24A1ADC9}" type="datetime1">
              <a:rPr lang="en-US" smtClean="0"/>
              <a:t>5/29/2020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934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51CE82-E77C-4287-B791-82B2DE3FFFD7}"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753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DB3478-F33D-47FB-BA46-B80B64F47268}"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67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B8AC40E-73A5-40F3-84FA-7FBB88232124}"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920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A90414-8197-4326-81CA-F6F5000BDDB7}"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8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57B6867-C1A7-48F3-ADA6-852F82253F57}" type="datetime1">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8131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8BA026-9A7F-48F4-A184-C4EE0B499B3B}" type="datetime1">
              <a:rPr lang="en-US" smtClean="0"/>
              <a:t>5/29/2020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7999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330CC9C-C288-4A0E-9B71-63B231B618F1}" type="datetime1">
              <a:rPr lang="en-US" smtClean="0"/>
              <a:t>5/29/2020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388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7AA444B-918A-4056-B5D0-C69E0A158016}" type="datetime1">
              <a:rPr lang="en-US" smtClean="0"/>
              <a:t>5/29/2020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444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5CAA4CDD-1A12-4AB0-9927-9F03E45AA14E}" type="datetime1">
              <a:rPr lang="en-US" smtClean="0"/>
              <a:t>5/29/2020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575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BC73EA-6704-4311-BD15-B469AFE1B0E2}" type="datetime1">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4141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64B3661-1AA2-4715-9979-B7FEE2345CC0}" type="datetime1">
              <a:rPr lang="en-US" smtClean="0"/>
              <a:t>5/29/2020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3403"/>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D06E-EB43-4697-A9C1-290232C3BAD6}"/>
              </a:ext>
            </a:extLst>
          </p:cNvPr>
          <p:cNvSpPr>
            <a:spLocks noGrp="1"/>
          </p:cNvSpPr>
          <p:nvPr>
            <p:ph type="title"/>
          </p:nvPr>
        </p:nvSpPr>
        <p:spPr>
          <a:xfrm>
            <a:off x="876301" y="1311617"/>
            <a:ext cx="10669172" cy="3534508"/>
          </a:xfrm>
        </p:spPr>
        <p:txBody>
          <a:bodyPr>
            <a:noAutofit/>
          </a:bodyPr>
          <a:lstStyle/>
          <a:p>
            <a:pPr algn="ctr"/>
            <a:r>
              <a:rPr lang="en-US" sz="6000" b="1" dirty="0">
                <a:latin typeface="Arial" panose="020B0604020202020204" pitchFamily="34" charset="0"/>
                <a:cs typeface="Arial" panose="020B0604020202020204" pitchFamily="34" charset="0"/>
              </a:rPr>
              <a:t>Implementation of Smart Parking System Using Image Processing</a:t>
            </a:r>
          </a:p>
        </p:txBody>
      </p:sp>
      <p:sp>
        <p:nvSpPr>
          <p:cNvPr id="3" name="Subtitle 2">
            <a:extLst>
              <a:ext uri="{FF2B5EF4-FFF2-40B4-BE49-F238E27FC236}">
                <a16:creationId xmlns:a16="http://schemas.microsoft.com/office/drawing/2014/main" id="{1FBBDE4E-FFA3-44D5-BA0B-7575E2214B7C}"/>
              </a:ext>
            </a:extLst>
          </p:cNvPr>
          <p:cNvSpPr>
            <a:spLocks noGrp="1"/>
          </p:cNvSpPr>
          <p:nvPr>
            <p:ph type="body" idx="4294967295"/>
          </p:nvPr>
        </p:nvSpPr>
        <p:spPr>
          <a:xfrm>
            <a:off x="8597095" y="5705622"/>
            <a:ext cx="3341687" cy="1447800"/>
          </a:xfrm>
        </p:spPr>
        <p:txBody>
          <a:bodyPr>
            <a:normAutofit/>
          </a:bodyPr>
          <a:lstStyle/>
          <a:p>
            <a:pPr marL="0" indent="0" algn="r">
              <a:buNone/>
            </a:pPr>
            <a:r>
              <a:rPr lang="en-US" dirty="0" smtClean="0">
                <a:latin typeface="Arial" panose="020B0604020202020204" pitchFamily="34" charset="0"/>
                <a:cs typeface="Arial" panose="020B0604020202020204" pitchFamily="34" charset="0"/>
              </a:rPr>
              <a:t>PS/2014/002</a:t>
            </a:r>
          </a:p>
          <a:p>
            <a:pPr marL="0" indent="0" algn="r">
              <a:buNone/>
            </a:pPr>
            <a:r>
              <a:rPr lang="en-US" dirty="0" smtClean="0">
                <a:latin typeface="Arial" panose="020B0604020202020204" pitchFamily="34" charset="0"/>
                <a:cs typeface="Arial" panose="020B0604020202020204" pitchFamily="34" charset="0"/>
              </a:rPr>
              <a:t>P.M.D.S Amarasooriya</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92" y="4430782"/>
            <a:ext cx="3270250" cy="1998740"/>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Process</a:t>
            </a:r>
            <a:endParaRPr lang="en-US" sz="5400"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6112" y="2133600"/>
            <a:ext cx="4477432" cy="3614057"/>
          </a:xfrm>
          <a:prstGeom prst="rect">
            <a:avLst/>
          </a:prstGeom>
          <a:noFill/>
          <a:ln>
            <a:noFill/>
          </a:ln>
        </p:spPr>
      </p:pic>
      <p:pic>
        <p:nvPicPr>
          <p:cNvPr id="5" name="Picture 4"/>
          <p:cNvPicPr/>
          <p:nvPr/>
        </p:nvPicPr>
        <p:blipFill rotWithShape="1">
          <a:blip r:embed="rId4">
            <a:extLst>
              <a:ext uri="{28A0092B-C50C-407E-A947-70E740481C1C}">
                <a14:useLocalDpi xmlns:a14="http://schemas.microsoft.com/office/drawing/2010/main" val="0"/>
              </a:ext>
            </a:extLst>
          </a:blip>
          <a:srcRect l="-53" t="36148" r="34544"/>
          <a:stretch/>
        </p:blipFill>
        <p:spPr bwMode="auto">
          <a:xfrm>
            <a:off x="6436223" y="612050"/>
            <a:ext cx="2809377" cy="2639150"/>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5">
            <a:extLst>
              <a:ext uri="{28A0092B-C50C-407E-A947-70E740481C1C}">
                <a14:useLocalDpi xmlns:a14="http://schemas.microsoft.com/office/drawing/2010/main" val="0"/>
              </a:ext>
            </a:extLst>
          </a:blip>
          <a:srcRect l="11479" t="8114" r="4734" b="3710"/>
          <a:stretch/>
        </p:blipFill>
        <p:spPr bwMode="auto">
          <a:xfrm>
            <a:off x="6551521" y="3569289"/>
            <a:ext cx="3202079" cy="2425111"/>
          </a:xfrm>
          <a:prstGeom prst="rect">
            <a:avLst/>
          </a:prstGeom>
          <a:ln>
            <a:noFill/>
          </a:ln>
          <a:extLst>
            <a:ext uri="{53640926-AAD7-44D8-BBD7-CCE9431645EC}">
              <a14:shadowObscured xmlns:a14="http://schemas.microsoft.com/office/drawing/2010/main"/>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20446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48" y="250495"/>
            <a:ext cx="9404723" cy="864638"/>
          </a:xfrm>
        </p:spPr>
        <p:txBody>
          <a:bodyPr/>
          <a:lstStyle/>
          <a:p>
            <a:r>
              <a:rPr lang="en-US" b="1" dirty="0"/>
              <a:t>PKLots Dataset </a:t>
            </a:r>
            <a:endParaRPr lang="en-US" dirty="0"/>
          </a:p>
        </p:txBody>
      </p:sp>
      <p:sp>
        <p:nvSpPr>
          <p:cNvPr id="3" name="Content Placeholder 2"/>
          <p:cNvSpPr>
            <a:spLocks noGrp="1"/>
          </p:cNvSpPr>
          <p:nvPr>
            <p:ph idx="1"/>
          </p:nvPr>
        </p:nvSpPr>
        <p:spPr>
          <a:xfrm>
            <a:off x="413636" y="1339996"/>
            <a:ext cx="8946541" cy="4195481"/>
          </a:xfrm>
        </p:spPr>
        <p:txBody>
          <a:bodyPr/>
          <a:lstStyle/>
          <a:p>
            <a:r>
              <a:rPr lang="en-US" dirty="0"/>
              <a:t>12,417 images of parking lots are included.</a:t>
            </a:r>
          </a:p>
          <a:p>
            <a:r>
              <a:rPr lang="en-US" dirty="0" smtClean="0"/>
              <a:t>Images </a:t>
            </a:r>
            <a:r>
              <a:rPr lang="en-US" dirty="0"/>
              <a:t>were taken from different parking </a:t>
            </a:r>
            <a:r>
              <a:rPr lang="en-US" dirty="0" smtClean="0"/>
              <a:t>lots.</a:t>
            </a:r>
          </a:p>
          <a:p>
            <a:r>
              <a:rPr lang="en-US" dirty="0" smtClean="0"/>
              <a:t>Images </a:t>
            </a:r>
            <a:r>
              <a:rPr lang="en-US" dirty="0"/>
              <a:t>show a variety of </a:t>
            </a:r>
            <a:r>
              <a:rPr lang="en-US" dirty="0" smtClean="0"/>
              <a:t>issues.</a:t>
            </a:r>
          </a:p>
          <a:p>
            <a:r>
              <a:rPr lang="en-US" dirty="0"/>
              <a:t>Extensible Markup Language </a:t>
            </a:r>
            <a:r>
              <a:rPr lang="en-US" dirty="0" smtClean="0"/>
              <a:t>file is included.</a:t>
            </a: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p:cNvPicPr>
            <a:picLocks noChangeAspect="1"/>
          </p:cNvPicPr>
          <p:nvPr/>
        </p:nvPicPr>
        <p:blipFill>
          <a:blip r:embed="rId3"/>
          <a:stretch>
            <a:fillRect/>
          </a:stretch>
        </p:blipFill>
        <p:spPr>
          <a:xfrm>
            <a:off x="6059837" y="3243850"/>
            <a:ext cx="5749404" cy="3265438"/>
          </a:xfrm>
          <a:prstGeom prst="rect">
            <a:avLst/>
          </a:prstGeom>
        </p:spPr>
      </p:pic>
    </p:spTree>
    <p:extLst>
      <p:ext uri="{BB962C8B-B14F-4D97-AF65-F5344CB8AC3E}">
        <p14:creationId xmlns:p14="http://schemas.microsoft.com/office/powerpoint/2010/main" val="3616703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124404"/>
            <a:ext cx="9404723" cy="1400530"/>
          </a:xfrm>
        </p:spPr>
        <p:txBody>
          <a:bodyPr/>
          <a:lstStyle/>
          <a:p>
            <a:r>
              <a:rPr lang="en-US" sz="4800" dirty="0" smtClean="0"/>
              <a:t>Results</a:t>
            </a:r>
            <a:endParaRPr lang="en-US" sz="4400" dirty="0"/>
          </a:p>
        </p:txBody>
      </p:sp>
      <p:sp>
        <p:nvSpPr>
          <p:cNvPr id="3" name="Content Placeholder 2"/>
          <p:cNvSpPr>
            <a:spLocks noGrp="1"/>
          </p:cNvSpPr>
          <p:nvPr>
            <p:ph sz="half" idx="1"/>
          </p:nvPr>
        </p:nvSpPr>
        <p:spPr>
          <a:xfrm>
            <a:off x="313671" y="993775"/>
            <a:ext cx="8725267" cy="1381125"/>
          </a:xfrm>
        </p:spPr>
        <p:txBody>
          <a:bodyPr/>
          <a:lstStyle/>
          <a:p>
            <a:r>
              <a:rPr lang="en-US" dirty="0"/>
              <a:t>To test the accuracy of the system, used images at different parking areas in various weather conditions. </a:t>
            </a:r>
            <a:r>
              <a:rPr lang="en-US" dirty="0" smtClean="0"/>
              <a:t>									</a:t>
            </a:r>
          </a:p>
          <a:p>
            <a:pPr lvl="1">
              <a:buFont typeface="Wingdings" panose="05000000000000000000" pitchFamily="2" charset="2"/>
              <a:buChar char="§"/>
            </a:pPr>
            <a:r>
              <a:rPr lang="en-US" sz="1800" b="1" dirty="0" smtClean="0">
                <a:solidFill>
                  <a:srgbClr val="00B0F0"/>
                </a:solidFill>
              </a:rPr>
              <a:t>UFPR04 </a:t>
            </a:r>
            <a:r>
              <a:rPr lang="en-US" sz="1800" b="1" dirty="0">
                <a:solidFill>
                  <a:srgbClr val="00B0F0"/>
                </a:solidFill>
              </a:rPr>
              <a:t>Area </a:t>
            </a:r>
            <a:r>
              <a:rPr lang="en-US" sz="1800" b="1" dirty="0" smtClean="0">
                <a:solidFill>
                  <a:srgbClr val="00B0F0"/>
                </a:solidFill>
              </a:rPr>
              <a:t>during a </a:t>
            </a:r>
            <a:r>
              <a:rPr lang="en-US" sz="1800" b="1" dirty="0">
                <a:solidFill>
                  <a:srgbClr val="00B0F0"/>
                </a:solidFill>
              </a:rPr>
              <a:t>cloudy weather condition </a:t>
            </a:r>
            <a:endParaRPr lang="en-US" sz="1800" b="1" dirty="0" smtClean="0">
              <a:solidFill>
                <a:srgbClr val="00B0F0"/>
              </a:solidFill>
            </a:endParaRPr>
          </a:p>
          <a:p>
            <a:pPr marL="457200" lvl="1" indent="0">
              <a:buNone/>
            </a:pPr>
            <a:endParaRPr lang="en-US" dirty="0"/>
          </a:p>
        </p:txBody>
      </p:sp>
      <p:sp>
        <p:nvSpPr>
          <p:cNvPr id="5" name="Content Placeholder 4"/>
          <p:cNvSpPr>
            <a:spLocks noGrp="1"/>
          </p:cNvSpPr>
          <p:nvPr>
            <p:ph sz="half" idx="2"/>
          </p:nvPr>
        </p:nvSpPr>
        <p:spPr>
          <a:xfrm>
            <a:off x="7422452" y="2119592"/>
            <a:ext cx="4396341" cy="4200245"/>
          </a:xfrm>
        </p:spPr>
        <p:txBody>
          <a:bodyPr/>
          <a:lstStyle/>
          <a:p>
            <a:pPr>
              <a:buFont typeface="Arial" panose="020B0604020202020204" pitchFamily="34" charset="0"/>
              <a:buChar char="•"/>
            </a:pPr>
            <a:r>
              <a:rPr lang="en-US" dirty="0"/>
              <a:t>Total </a:t>
            </a:r>
            <a:r>
              <a:rPr lang="en-US" dirty="0" smtClean="0"/>
              <a:t>numbers </a:t>
            </a:r>
            <a:r>
              <a:rPr lang="en-US" dirty="0"/>
              <a:t>of </a:t>
            </a:r>
            <a:r>
              <a:rPr lang="en-US" dirty="0" smtClean="0"/>
              <a:t>parking </a:t>
            </a:r>
            <a:r>
              <a:rPr lang="en-US" dirty="0"/>
              <a:t>slots=28 </a:t>
            </a:r>
            <a:endParaRPr lang="en-US" dirty="0" smtClean="0"/>
          </a:p>
          <a:p>
            <a:pPr>
              <a:buFont typeface="Arial" panose="020B0604020202020204" pitchFamily="34" charset="0"/>
              <a:buChar char="•"/>
            </a:pPr>
            <a:r>
              <a:rPr lang="en-US" dirty="0" smtClean="0"/>
              <a:t>Actual </a:t>
            </a:r>
            <a:r>
              <a:rPr lang="en-US" dirty="0"/>
              <a:t>n</a:t>
            </a:r>
            <a:r>
              <a:rPr lang="en-US" dirty="0" smtClean="0"/>
              <a:t>umber </a:t>
            </a:r>
            <a:r>
              <a:rPr lang="en-US" dirty="0"/>
              <a:t>of vehicles inside the parking slots=4 </a:t>
            </a:r>
          </a:p>
          <a:p>
            <a:pPr>
              <a:buFont typeface="Arial" panose="020B0604020202020204" pitchFamily="34" charset="0"/>
              <a:buChar char="•"/>
            </a:pPr>
            <a:r>
              <a:rPr lang="en-US" dirty="0" smtClean="0"/>
              <a:t>Detected </a:t>
            </a:r>
            <a:r>
              <a:rPr lang="en-US" dirty="0"/>
              <a:t>n</a:t>
            </a:r>
            <a:r>
              <a:rPr lang="en-US" dirty="0" smtClean="0"/>
              <a:t>umber </a:t>
            </a:r>
            <a:r>
              <a:rPr lang="en-US" dirty="0"/>
              <a:t>of vehicles inside the parking slots=3 </a:t>
            </a:r>
          </a:p>
          <a:p>
            <a:pPr>
              <a:buFont typeface="Arial" panose="020B0604020202020204" pitchFamily="34" charset="0"/>
              <a:buChar char="•"/>
            </a:pPr>
            <a:r>
              <a:rPr lang="en-US" dirty="0" smtClean="0"/>
              <a:t>Undetected </a:t>
            </a:r>
            <a:r>
              <a:rPr lang="en-US" dirty="0"/>
              <a:t>number of vehicles inside the parking slots=1 </a:t>
            </a:r>
          </a:p>
          <a:p>
            <a:pPr>
              <a:buFont typeface="Arial" panose="020B0604020202020204" pitchFamily="34" charset="0"/>
              <a:buChar char="•"/>
            </a:pPr>
            <a:r>
              <a:rPr lang="en-US" dirty="0" smtClean="0"/>
              <a:t>Percentage </a:t>
            </a:r>
            <a:r>
              <a:rPr lang="en-US" dirty="0"/>
              <a:t>Error= 3.571% </a:t>
            </a:r>
          </a:p>
          <a:p>
            <a:pPr>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313671" y="2119592"/>
            <a:ext cx="6689128" cy="4611408"/>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038271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71" y="180975"/>
            <a:ext cx="8725267" cy="530225"/>
          </a:xfrm>
        </p:spPr>
        <p:txBody>
          <a:bodyPr>
            <a:normAutofit/>
          </a:bodyPr>
          <a:lstStyle/>
          <a:p>
            <a:pPr>
              <a:buFont typeface="Arial" panose="020B0604020202020204" pitchFamily="34" charset="0"/>
              <a:buChar char="•"/>
            </a:pPr>
            <a:r>
              <a:rPr lang="en-US" b="1" i="1" dirty="0" smtClean="0">
                <a:solidFill>
                  <a:srgbClr val="00B0F0"/>
                </a:solidFill>
              </a:rPr>
              <a:t>UFPR05 </a:t>
            </a:r>
            <a:r>
              <a:rPr lang="en-US" b="1" i="1" dirty="0">
                <a:solidFill>
                  <a:srgbClr val="00B0F0"/>
                </a:solidFill>
              </a:rPr>
              <a:t>Area </a:t>
            </a:r>
            <a:r>
              <a:rPr lang="en-US" b="1" i="1" dirty="0" smtClean="0">
                <a:solidFill>
                  <a:srgbClr val="00B0F0"/>
                </a:solidFill>
              </a:rPr>
              <a:t>during a </a:t>
            </a:r>
            <a:r>
              <a:rPr lang="en-US" b="1" i="1" dirty="0">
                <a:solidFill>
                  <a:srgbClr val="00B0F0"/>
                </a:solidFill>
              </a:rPr>
              <a:t>rainy weather condition </a:t>
            </a:r>
            <a:r>
              <a:rPr lang="en-US" sz="1800" b="1" dirty="0" smtClean="0">
                <a:solidFill>
                  <a:srgbClr val="00B0F0"/>
                </a:solidFill>
              </a:rPr>
              <a:t> </a:t>
            </a:r>
          </a:p>
          <a:p>
            <a:pPr marL="457200" lvl="1" indent="0">
              <a:buNone/>
            </a:pPr>
            <a:endParaRPr lang="en-US" dirty="0"/>
          </a:p>
        </p:txBody>
      </p:sp>
      <p:sp>
        <p:nvSpPr>
          <p:cNvPr id="5" name="Content Placeholder 4"/>
          <p:cNvSpPr>
            <a:spLocks noGrp="1"/>
          </p:cNvSpPr>
          <p:nvPr>
            <p:ph sz="half" idx="2"/>
          </p:nvPr>
        </p:nvSpPr>
        <p:spPr>
          <a:xfrm>
            <a:off x="7422452" y="2119592"/>
            <a:ext cx="4396341" cy="4200245"/>
          </a:xfrm>
        </p:spPr>
        <p:txBody>
          <a:bodyPr>
            <a:normAutofit/>
          </a:bodyPr>
          <a:lstStyle/>
          <a:p>
            <a:pPr>
              <a:buFont typeface="Arial" panose="020B0604020202020204" pitchFamily="34" charset="0"/>
              <a:buChar char="•"/>
            </a:pPr>
            <a:r>
              <a:rPr lang="en-US" dirty="0"/>
              <a:t>Total </a:t>
            </a:r>
            <a:r>
              <a:rPr lang="en-US" dirty="0" smtClean="0"/>
              <a:t>numbers </a:t>
            </a:r>
            <a:r>
              <a:rPr lang="en-US" dirty="0"/>
              <a:t>of </a:t>
            </a:r>
            <a:r>
              <a:rPr lang="en-US" dirty="0" smtClean="0"/>
              <a:t>parking slots= 40</a:t>
            </a:r>
          </a:p>
          <a:p>
            <a:pPr>
              <a:buFont typeface="Arial" panose="020B0604020202020204" pitchFamily="34" charset="0"/>
              <a:buChar char="•"/>
            </a:pPr>
            <a:r>
              <a:rPr lang="en-US" dirty="0" smtClean="0"/>
              <a:t>Actual </a:t>
            </a:r>
            <a:r>
              <a:rPr lang="en-US" dirty="0"/>
              <a:t>n</a:t>
            </a:r>
            <a:r>
              <a:rPr lang="en-US" dirty="0" smtClean="0"/>
              <a:t>umber </a:t>
            </a:r>
            <a:r>
              <a:rPr lang="en-US" dirty="0"/>
              <a:t>of vehicles inside the parking </a:t>
            </a:r>
            <a:r>
              <a:rPr lang="en-US" dirty="0" smtClean="0"/>
              <a:t>slots=27</a:t>
            </a:r>
            <a:endParaRPr lang="en-US" dirty="0"/>
          </a:p>
          <a:p>
            <a:pPr>
              <a:buFont typeface="Arial" panose="020B0604020202020204" pitchFamily="34" charset="0"/>
              <a:buChar char="•"/>
            </a:pPr>
            <a:r>
              <a:rPr lang="en-US" dirty="0" smtClean="0"/>
              <a:t>Detected </a:t>
            </a:r>
            <a:r>
              <a:rPr lang="en-US" dirty="0"/>
              <a:t>n</a:t>
            </a:r>
            <a:r>
              <a:rPr lang="en-US" dirty="0" smtClean="0"/>
              <a:t>umber </a:t>
            </a:r>
            <a:r>
              <a:rPr lang="en-US" dirty="0"/>
              <a:t>of vehicles inside the parking </a:t>
            </a:r>
            <a:r>
              <a:rPr lang="en-US" dirty="0" smtClean="0"/>
              <a:t>slots=27</a:t>
            </a:r>
            <a:endParaRPr lang="en-US" dirty="0"/>
          </a:p>
          <a:p>
            <a:pPr>
              <a:buFont typeface="Arial" panose="020B0604020202020204" pitchFamily="34" charset="0"/>
              <a:buChar char="•"/>
            </a:pPr>
            <a:r>
              <a:rPr lang="en-US" dirty="0" smtClean="0"/>
              <a:t>Undetected </a:t>
            </a:r>
            <a:r>
              <a:rPr lang="en-US" dirty="0"/>
              <a:t>number of vehicles inside the parking </a:t>
            </a:r>
            <a:r>
              <a:rPr lang="en-US" dirty="0" smtClean="0"/>
              <a:t>slots=0</a:t>
            </a:r>
            <a:endParaRPr lang="en-US" dirty="0"/>
          </a:p>
          <a:p>
            <a:pPr>
              <a:buFont typeface="Arial" panose="020B0604020202020204" pitchFamily="34" charset="0"/>
              <a:buChar char="•"/>
            </a:pPr>
            <a:r>
              <a:rPr lang="en-US" dirty="0" smtClean="0"/>
              <a:t>Percentage Error=0</a:t>
            </a:r>
            <a:endParaRPr lang="en-US" dirty="0"/>
          </a:p>
          <a:p>
            <a:pPr>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268287" y="711200"/>
            <a:ext cx="6958013" cy="571500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351284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71" y="180975"/>
            <a:ext cx="8725267" cy="530225"/>
          </a:xfrm>
        </p:spPr>
        <p:txBody>
          <a:bodyPr>
            <a:normAutofit/>
          </a:bodyPr>
          <a:lstStyle/>
          <a:p>
            <a:pPr>
              <a:buFont typeface="Arial" panose="020B0604020202020204" pitchFamily="34" charset="0"/>
              <a:buChar char="•"/>
            </a:pPr>
            <a:r>
              <a:rPr lang="en-US" b="1" i="1" dirty="0" smtClean="0">
                <a:solidFill>
                  <a:srgbClr val="00B0F0"/>
                </a:solidFill>
              </a:rPr>
              <a:t>UFPR04 </a:t>
            </a:r>
            <a:r>
              <a:rPr lang="en-US" b="1" i="1" dirty="0">
                <a:solidFill>
                  <a:srgbClr val="00B0F0"/>
                </a:solidFill>
              </a:rPr>
              <a:t>Area </a:t>
            </a:r>
            <a:r>
              <a:rPr lang="en-US" b="1" i="1" dirty="0" smtClean="0">
                <a:solidFill>
                  <a:srgbClr val="00B0F0"/>
                </a:solidFill>
              </a:rPr>
              <a:t>during a </a:t>
            </a:r>
            <a:r>
              <a:rPr lang="en-US" b="1" i="1" dirty="0" smtClean="0">
                <a:solidFill>
                  <a:srgbClr val="00B0F0"/>
                </a:solidFill>
              </a:rPr>
              <a:t>sunny</a:t>
            </a:r>
            <a:r>
              <a:rPr lang="en-US" b="1" i="1" dirty="0" smtClean="0">
                <a:solidFill>
                  <a:srgbClr val="00B0F0"/>
                </a:solidFill>
              </a:rPr>
              <a:t> </a:t>
            </a:r>
            <a:r>
              <a:rPr lang="en-US" b="1" i="1" dirty="0">
                <a:solidFill>
                  <a:srgbClr val="00B0F0"/>
                </a:solidFill>
              </a:rPr>
              <a:t>weather condition </a:t>
            </a:r>
            <a:r>
              <a:rPr lang="en-US" sz="1800" b="1" dirty="0" smtClean="0">
                <a:solidFill>
                  <a:srgbClr val="00B0F0"/>
                </a:solidFill>
              </a:rPr>
              <a:t> </a:t>
            </a:r>
          </a:p>
          <a:p>
            <a:pPr marL="457200" lvl="1" indent="0">
              <a:buNone/>
            </a:pPr>
            <a:endParaRPr lang="en-US" dirty="0"/>
          </a:p>
        </p:txBody>
      </p:sp>
      <p:sp>
        <p:nvSpPr>
          <p:cNvPr id="5" name="Content Placeholder 4"/>
          <p:cNvSpPr>
            <a:spLocks noGrp="1"/>
          </p:cNvSpPr>
          <p:nvPr>
            <p:ph sz="half" idx="2"/>
          </p:nvPr>
        </p:nvSpPr>
        <p:spPr>
          <a:xfrm>
            <a:off x="7468172" y="1631912"/>
            <a:ext cx="4396341" cy="4200245"/>
          </a:xfrm>
        </p:spPr>
        <p:txBody>
          <a:bodyPr>
            <a:normAutofit/>
          </a:bodyPr>
          <a:lstStyle/>
          <a:p>
            <a:pPr>
              <a:buFont typeface="Arial" panose="020B0604020202020204" pitchFamily="34" charset="0"/>
              <a:buChar char="•"/>
            </a:pPr>
            <a:r>
              <a:rPr lang="en-US" dirty="0"/>
              <a:t>Total </a:t>
            </a:r>
            <a:r>
              <a:rPr lang="en-US" dirty="0" smtClean="0"/>
              <a:t>numbers </a:t>
            </a:r>
            <a:r>
              <a:rPr lang="en-US" dirty="0"/>
              <a:t>of </a:t>
            </a:r>
            <a:r>
              <a:rPr lang="en-US" dirty="0" smtClean="0"/>
              <a:t>parking slots= </a:t>
            </a:r>
            <a:r>
              <a:rPr lang="en-US" dirty="0" smtClean="0"/>
              <a:t>28</a:t>
            </a:r>
            <a:endParaRPr lang="en-US" dirty="0" smtClean="0"/>
          </a:p>
          <a:p>
            <a:pPr>
              <a:buFont typeface="Arial" panose="020B0604020202020204" pitchFamily="34" charset="0"/>
              <a:buChar char="•"/>
            </a:pPr>
            <a:r>
              <a:rPr lang="en-US" dirty="0" smtClean="0"/>
              <a:t>Actual </a:t>
            </a:r>
            <a:r>
              <a:rPr lang="en-US" dirty="0"/>
              <a:t>n</a:t>
            </a:r>
            <a:r>
              <a:rPr lang="en-US" dirty="0" smtClean="0"/>
              <a:t>umber </a:t>
            </a:r>
            <a:r>
              <a:rPr lang="en-US" dirty="0"/>
              <a:t>of vehicles inside the parking </a:t>
            </a:r>
            <a:r>
              <a:rPr lang="en-US" dirty="0" smtClean="0"/>
              <a:t>slots=18</a:t>
            </a:r>
            <a:endParaRPr lang="en-US" dirty="0"/>
          </a:p>
          <a:p>
            <a:pPr>
              <a:buFont typeface="Arial" panose="020B0604020202020204" pitchFamily="34" charset="0"/>
              <a:buChar char="•"/>
            </a:pPr>
            <a:r>
              <a:rPr lang="en-US" dirty="0" smtClean="0"/>
              <a:t>Detected </a:t>
            </a:r>
            <a:r>
              <a:rPr lang="en-US" dirty="0"/>
              <a:t>n</a:t>
            </a:r>
            <a:r>
              <a:rPr lang="en-US" dirty="0" smtClean="0"/>
              <a:t>umber </a:t>
            </a:r>
            <a:r>
              <a:rPr lang="en-US" dirty="0"/>
              <a:t>of vehicles inside the parking </a:t>
            </a:r>
            <a:r>
              <a:rPr lang="en-US" dirty="0" smtClean="0"/>
              <a:t>slots=18</a:t>
            </a:r>
            <a:endParaRPr lang="en-US" dirty="0"/>
          </a:p>
          <a:p>
            <a:pPr>
              <a:buFont typeface="Arial" panose="020B0604020202020204" pitchFamily="34" charset="0"/>
              <a:buChar char="•"/>
            </a:pPr>
            <a:r>
              <a:rPr lang="en-US" dirty="0" smtClean="0"/>
              <a:t>Undetected </a:t>
            </a:r>
            <a:r>
              <a:rPr lang="en-US" dirty="0"/>
              <a:t>number of vehicles inside the parking </a:t>
            </a:r>
            <a:r>
              <a:rPr lang="en-US" dirty="0" smtClean="0"/>
              <a:t>slots=0</a:t>
            </a:r>
            <a:endParaRPr lang="en-US" dirty="0"/>
          </a:p>
          <a:p>
            <a:pPr>
              <a:buFont typeface="Arial" panose="020B0604020202020204" pitchFamily="34" charset="0"/>
              <a:buChar char="•"/>
            </a:pPr>
            <a:r>
              <a:rPr lang="en-US" dirty="0" smtClean="0"/>
              <a:t>Percentage Error=0</a:t>
            </a:r>
            <a:endParaRPr lang="en-US" dirty="0"/>
          </a:p>
          <a:p>
            <a:pPr>
              <a:buFont typeface="Arial" panose="020B0604020202020204" pitchFamily="34" charset="0"/>
              <a:buChar char="•"/>
            </a:pP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p:cNvPicPr>
            <a:picLocks noChangeAspect="1"/>
          </p:cNvPicPr>
          <p:nvPr/>
        </p:nvPicPr>
        <p:blipFill>
          <a:blip r:embed="rId3"/>
          <a:stretch>
            <a:fillRect/>
          </a:stretch>
        </p:blipFill>
        <p:spPr>
          <a:xfrm>
            <a:off x="269164" y="820102"/>
            <a:ext cx="6985076" cy="5306378"/>
          </a:xfrm>
          <a:prstGeom prst="rect">
            <a:avLst/>
          </a:prstGeom>
        </p:spPr>
      </p:pic>
    </p:spTree>
    <p:extLst>
      <p:ext uri="{BB962C8B-B14F-4D97-AF65-F5344CB8AC3E}">
        <p14:creationId xmlns:p14="http://schemas.microsoft.com/office/powerpoint/2010/main" val="1427376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71" y="180975"/>
            <a:ext cx="8725267" cy="530225"/>
          </a:xfrm>
        </p:spPr>
        <p:txBody>
          <a:bodyPr>
            <a:normAutofit/>
          </a:bodyPr>
          <a:lstStyle/>
          <a:p>
            <a:pPr>
              <a:buFont typeface="Arial" panose="020B0604020202020204" pitchFamily="34" charset="0"/>
              <a:buChar char="•"/>
            </a:pPr>
            <a:r>
              <a:rPr lang="en-US" sz="2400" b="1" dirty="0" smtClean="0">
                <a:solidFill>
                  <a:srgbClr val="00B0F0"/>
                </a:solidFill>
              </a:rPr>
              <a:t>BLK-HDPTZ12 Parking Area</a:t>
            </a:r>
            <a:endParaRPr lang="en-US" sz="2400" b="1" dirty="0">
              <a:solidFill>
                <a:srgbClr val="00B0F0"/>
              </a:solidFill>
            </a:endParaRPr>
          </a:p>
        </p:txBody>
      </p:sp>
      <p:sp>
        <p:nvSpPr>
          <p:cNvPr id="5" name="Content Placeholder 4"/>
          <p:cNvSpPr>
            <a:spLocks noGrp="1"/>
          </p:cNvSpPr>
          <p:nvPr>
            <p:ph sz="half" idx="2"/>
          </p:nvPr>
        </p:nvSpPr>
        <p:spPr>
          <a:xfrm>
            <a:off x="7925372" y="2098955"/>
            <a:ext cx="4396341" cy="4200245"/>
          </a:xfrm>
        </p:spPr>
        <p:txBody>
          <a:bodyPr>
            <a:normAutofit/>
          </a:bodyPr>
          <a:lstStyle/>
          <a:p>
            <a:pPr>
              <a:buFont typeface="Arial" panose="020B0604020202020204" pitchFamily="34" charset="0"/>
              <a:buChar char="•"/>
            </a:pPr>
            <a:r>
              <a:rPr lang="en-US" dirty="0"/>
              <a:t>Total </a:t>
            </a:r>
            <a:r>
              <a:rPr lang="en-US" dirty="0" smtClean="0"/>
              <a:t>number </a:t>
            </a:r>
            <a:r>
              <a:rPr lang="en-US" dirty="0"/>
              <a:t>of frames in the video file=1197 </a:t>
            </a:r>
          </a:p>
          <a:p>
            <a:pPr>
              <a:buFont typeface="Arial" panose="020B0604020202020204" pitchFamily="34" charset="0"/>
              <a:buChar char="•"/>
            </a:pPr>
            <a:r>
              <a:rPr lang="en-US" dirty="0"/>
              <a:t>Current video </a:t>
            </a:r>
            <a:r>
              <a:rPr lang="en-US" dirty="0" smtClean="0"/>
              <a:t>frame=24 </a:t>
            </a:r>
            <a:endParaRPr lang="en-US" dirty="0"/>
          </a:p>
          <a:p>
            <a:pPr>
              <a:buFont typeface="Arial" panose="020B0604020202020204" pitchFamily="34" charset="0"/>
              <a:buChar char="•"/>
            </a:pPr>
            <a:r>
              <a:rPr lang="en-US" dirty="0"/>
              <a:t>Total </a:t>
            </a:r>
            <a:r>
              <a:rPr lang="en-US" dirty="0" smtClean="0"/>
              <a:t>numbers </a:t>
            </a:r>
            <a:r>
              <a:rPr lang="en-US" dirty="0"/>
              <a:t>of Parking </a:t>
            </a:r>
            <a:r>
              <a:rPr lang="en-US" dirty="0" smtClean="0"/>
              <a:t>slots=19 </a:t>
            </a:r>
            <a:endParaRPr lang="en-US" dirty="0"/>
          </a:p>
          <a:p>
            <a:pPr>
              <a:buFont typeface="Arial" panose="020B0604020202020204" pitchFamily="34" charset="0"/>
              <a:buChar char="•"/>
            </a:pPr>
            <a:r>
              <a:rPr lang="en-US" dirty="0"/>
              <a:t>Actual </a:t>
            </a:r>
            <a:r>
              <a:rPr lang="en-US" dirty="0" smtClean="0"/>
              <a:t>number </a:t>
            </a:r>
            <a:r>
              <a:rPr lang="en-US" dirty="0"/>
              <a:t>of vehicles inside the parking slots=16 </a:t>
            </a:r>
          </a:p>
          <a:p>
            <a:pPr>
              <a:buFont typeface="Arial" panose="020B0604020202020204" pitchFamily="34" charset="0"/>
              <a:buChar char="•"/>
            </a:pPr>
            <a:r>
              <a:rPr lang="en-US" dirty="0"/>
              <a:t>Detected n</a:t>
            </a:r>
            <a:r>
              <a:rPr lang="en-US" dirty="0" smtClean="0"/>
              <a:t>umber </a:t>
            </a:r>
            <a:r>
              <a:rPr lang="en-US" dirty="0"/>
              <a:t>of vehicles inside the parking slots=15 </a:t>
            </a:r>
          </a:p>
          <a:p>
            <a:pPr>
              <a:buFont typeface="Arial" panose="020B0604020202020204" pitchFamily="34" charset="0"/>
              <a:buChar char="•"/>
            </a:pPr>
            <a:r>
              <a:rPr lang="en-US" dirty="0"/>
              <a:t>Undetected number of vehicles inside the parking slots=1 </a:t>
            </a:r>
          </a:p>
          <a:p>
            <a:pPr>
              <a:buFont typeface="Arial" panose="020B0604020202020204" pitchFamily="34" charset="0"/>
              <a:buChar char="•"/>
            </a:pPr>
            <a:r>
              <a:rPr lang="en-US" dirty="0"/>
              <a:t>Percentage Error= 5%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71" y="1398696"/>
            <a:ext cx="7776801" cy="5017344"/>
          </a:xfrm>
          <a:prstGeom prst="rect">
            <a:avLst/>
          </a:prstGeom>
        </p:spPr>
      </p:pic>
    </p:spTree>
    <p:extLst>
      <p:ext uri="{BB962C8B-B14F-4D97-AF65-F5344CB8AC3E}">
        <p14:creationId xmlns:p14="http://schemas.microsoft.com/office/powerpoint/2010/main" val="8046700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124404"/>
            <a:ext cx="9404723" cy="1400530"/>
          </a:xfrm>
        </p:spPr>
        <p:txBody>
          <a:bodyPr/>
          <a:lstStyle/>
          <a:p>
            <a:r>
              <a:rPr lang="en-US" sz="4800" dirty="0" smtClean="0"/>
              <a:t>Limitations</a:t>
            </a:r>
            <a:endParaRPr lang="en-US" sz="4400" dirty="0"/>
          </a:p>
        </p:txBody>
      </p:sp>
      <p:sp>
        <p:nvSpPr>
          <p:cNvPr id="3" name="Content Placeholder 2"/>
          <p:cNvSpPr>
            <a:spLocks noGrp="1"/>
          </p:cNvSpPr>
          <p:nvPr>
            <p:ph sz="half" idx="1"/>
          </p:nvPr>
        </p:nvSpPr>
        <p:spPr>
          <a:xfrm>
            <a:off x="313671" y="993775"/>
            <a:ext cx="8725267" cy="531159"/>
          </a:xfrm>
        </p:spPr>
        <p:txBody>
          <a:bodyPr>
            <a:normAutofit fontScale="92500" lnSpcReduction="20000"/>
          </a:bodyPr>
          <a:lstStyle/>
          <a:p>
            <a:r>
              <a:rPr lang="en-US" dirty="0" smtClean="0"/>
              <a:t>When parking area is large, the algorithm  fail to detect the vehicles in large parking areas.</a:t>
            </a:r>
            <a:endParaRPr lang="en-US" sz="1800" b="1" dirty="0" smtClean="0">
              <a:solidFill>
                <a:srgbClr val="00B0F0"/>
              </a:solidFill>
            </a:endParaRPr>
          </a:p>
          <a:p>
            <a:pPr marL="457200" lvl="1" indent="0">
              <a:buNone/>
            </a:pPr>
            <a:endParaRPr lang="en-US" dirty="0"/>
          </a:p>
        </p:txBody>
      </p:sp>
      <p:sp>
        <p:nvSpPr>
          <p:cNvPr id="5" name="Content Placeholder 4"/>
          <p:cNvSpPr>
            <a:spLocks noGrp="1"/>
          </p:cNvSpPr>
          <p:nvPr>
            <p:ph sz="half" idx="2"/>
          </p:nvPr>
        </p:nvSpPr>
        <p:spPr>
          <a:xfrm>
            <a:off x="7898898" y="2032350"/>
            <a:ext cx="4396341" cy="4200245"/>
          </a:xfrm>
        </p:spPr>
        <p:txBody>
          <a:bodyPr>
            <a:normAutofit fontScale="92500" lnSpcReduction="20000"/>
          </a:bodyPr>
          <a:lstStyle/>
          <a:p>
            <a:pPr>
              <a:buFont typeface="Arial" panose="020B0604020202020204" pitchFamily="34" charset="0"/>
              <a:buChar char="•"/>
            </a:pPr>
            <a:r>
              <a:rPr lang="en-US" dirty="0"/>
              <a:t>Total </a:t>
            </a:r>
            <a:r>
              <a:rPr lang="en-US" dirty="0" smtClean="0"/>
              <a:t>umbers </a:t>
            </a:r>
            <a:r>
              <a:rPr lang="en-US" dirty="0"/>
              <a:t>of Parking </a:t>
            </a:r>
            <a:r>
              <a:rPr lang="en-US" dirty="0" smtClean="0"/>
              <a:t>slots=100 </a:t>
            </a:r>
          </a:p>
          <a:p>
            <a:pPr>
              <a:buFont typeface="Arial" panose="020B0604020202020204" pitchFamily="34" charset="0"/>
              <a:buChar char="•"/>
            </a:pPr>
            <a:r>
              <a:rPr lang="en-US" dirty="0" smtClean="0"/>
              <a:t>Actual </a:t>
            </a:r>
            <a:r>
              <a:rPr lang="en-US" dirty="0"/>
              <a:t>n</a:t>
            </a:r>
            <a:r>
              <a:rPr lang="en-US" dirty="0" smtClean="0"/>
              <a:t>umber of </a:t>
            </a:r>
            <a:r>
              <a:rPr lang="en-US" dirty="0"/>
              <a:t>vehicles inside the parking </a:t>
            </a:r>
            <a:r>
              <a:rPr lang="en-US" dirty="0" smtClean="0"/>
              <a:t>slots=71</a:t>
            </a:r>
            <a:endParaRPr lang="en-US" dirty="0"/>
          </a:p>
          <a:p>
            <a:pPr>
              <a:buFont typeface="Arial" panose="020B0604020202020204" pitchFamily="34" charset="0"/>
              <a:buChar char="•"/>
            </a:pPr>
            <a:r>
              <a:rPr lang="en-US" dirty="0" smtClean="0"/>
              <a:t>Detected </a:t>
            </a:r>
            <a:r>
              <a:rPr lang="en-US" dirty="0"/>
              <a:t>n</a:t>
            </a:r>
            <a:r>
              <a:rPr lang="en-US" dirty="0" smtClean="0"/>
              <a:t>umber </a:t>
            </a:r>
            <a:r>
              <a:rPr lang="en-US" dirty="0"/>
              <a:t>of vehicles inside the parking </a:t>
            </a:r>
            <a:r>
              <a:rPr lang="en-US" dirty="0" smtClean="0"/>
              <a:t>slots=0 </a:t>
            </a:r>
            <a:endParaRPr lang="en-US" dirty="0"/>
          </a:p>
          <a:p>
            <a:pPr>
              <a:buFont typeface="Arial" panose="020B0604020202020204" pitchFamily="34" charset="0"/>
              <a:buChar char="•"/>
            </a:pPr>
            <a:r>
              <a:rPr lang="en-US" dirty="0" smtClean="0"/>
              <a:t>Undetected </a:t>
            </a:r>
            <a:r>
              <a:rPr lang="en-US" dirty="0"/>
              <a:t>number of vehicles inside the parking </a:t>
            </a:r>
            <a:r>
              <a:rPr lang="en-US" dirty="0" smtClean="0"/>
              <a:t>slots=71</a:t>
            </a:r>
            <a:endParaRPr lang="en-US" dirty="0"/>
          </a:p>
          <a:p>
            <a:pPr>
              <a:buFont typeface="Arial" panose="020B0604020202020204" pitchFamily="34" charset="0"/>
              <a:buChar char="•"/>
            </a:pPr>
            <a:r>
              <a:rPr lang="en-US" dirty="0" smtClean="0"/>
              <a:t>Percentage </a:t>
            </a:r>
            <a:r>
              <a:rPr lang="en-US" dirty="0"/>
              <a:t>Error= </a:t>
            </a:r>
            <a:r>
              <a:rPr lang="en-US" dirty="0" smtClean="0"/>
              <a:t>71% </a:t>
            </a:r>
            <a:endParaRPr lang="en-US" dirty="0"/>
          </a:p>
          <a:p>
            <a:pPr>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15899" y="1524934"/>
            <a:ext cx="7579759" cy="5215079"/>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043456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a:xfrm>
            <a:off x="646111" y="1543253"/>
            <a:ext cx="11303082" cy="4470089"/>
          </a:xfrm>
        </p:spPr>
        <p:txBody>
          <a:bodyPr/>
          <a:lstStyle/>
          <a:p>
            <a:r>
              <a:rPr lang="en-US" dirty="0"/>
              <a:t>If the parking area is large it is difficult to detect the vehicles. </a:t>
            </a:r>
            <a:endParaRPr lang="en-US" dirty="0" smtClean="0"/>
          </a:p>
          <a:p>
            <a:r>
              <a:rPr lang="en-US" dirty="0"/>
              <a:t>If the camera position is changed, coordinates should be taken again to create the new XML file. </a:t>
            </a:r>
            <a:endParaRPr lang="en-US" dirty="0" smtClean="0"/>
          </a:p>
          <a:p>
            <a:r>
              <a:rPr lang="en-US" dirty="0"/>
              <a:t>C</a:t>
            </a:r>
            <a:r>
              <a:rPr lang="en-US" dirty="0" smtClean="0"/>
              <a:t>amera </a:t>
            </a:r>
            <a:r>
              <a:rPr lang="en-US" dirty="0"/>
              <a:t>should be fixed more than ten feet above the ground level. </a:t>
            </a:r>
            <a:endParaRPr lang="en-US" dirty="0" smtClean="0"/>
          </a:p>
          <a:p>
            <a:r>
              <a:rPr lang="en-US" dirty="0"/>
              <a:t>S</a:t>
            </a:r>
            <a:r>
              <a:rPr lang="en-US" dirty="0" smtClean="0"/>
              <a:t>hould </a:t>
            </a:r>
            <a:r>
              <a:rPr lang="en-US" dirty="0"/>
              <a:t>not have obstacles between cameras and parking </a:t>
            </a:r>
            <a:r>
              <a:rPr lang="en-US" dirty="0" smtClean="0"/>
              <a:t>areas.</a:t>
            </a:r>
          </a:p>
          <a:p>
            <a:r>
              <a:rPr lang="en-US" dirty="0"/>
              <a:t>N</a:t>
            </a:r>
            <a:r>
              <a:rPr lang="en-US" dirty="0" smtClean="0"/>
              <a:t>eeds </a:t>
            </a:r>
            <a:r>
              <a:rPr lang="en-US" dirty="0"/>
              <a:t>more hardware performances to capture the large parking area at once.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468" y="4104468"/>
            <a:ext cx="2753532" cy="2753532"/>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07457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3" y="251240"/>
            <a:ext cx="9404723" cy="1400530"/>
          </a:xfrm>
        </p:spPr>
        <p:txBody>
          <a:bodyPr/>
          <a:lstStyle/>
          <a:p>
            <a:r>
              <a:rPr lang="en-US" dirty="0"/>
              <a:t>Conclusion </a:t>
            </a:r>
          </a:p>
        </p:txBody>
      </p:sp>
      <p:sp>
        <p:nvSpPr>
          <p:cNvPr id="3" name="Content Placeholder 2"/>
          <p:cNvSpPr>
            <a:spLocks noGrp="1"/>
          </p:cNvSpPr>
          <p:nvPr>
            <p:ph idx="1"/>
          </p:nvPr>
        </p:nvSpPr>
        <p:spPr>
          <a:xfrm>
            <a:off x="379255" y="1403797"/>
            <a:ext cx="10221586" cy="4195481"/>
          </a:xfrm>
        </p:spPr>
        <p:txBody>
          <a:bodyPr/>
          <a:lstStyle/>
          <a:p>
            <a:r>
              <a:rPr lang="en-US" dirty="0" smtClean="0"/>
              <a:t>Optimize </a:t>
            </a:r>
            <a:r>
              <a:rPr lang="en-US" dirty="0"/>
              <a:t>the identification of available parking </a:t>
            </a:r>
            <a:r>
              <a:rPr lang="en-US" dirty="0" smtClean="0"/>
              <a:t>slots.</a:t>
            </a:r>
          </a:p>
          <a:p>
            <a:r>
              <a:rPr lang="en-US" dirty="0"/>
              <a:t>C</a:t>
            </a:r>
            <a:r>
              <a:rPr lang="en-US" dirty="0" smtClean="0"/>
              <a:t>apable </a:t>
            </a:r>
            <a:r>
              <a:rPr lang="en-US" dirty="0"/>
              <a:t>of managing large areas </a:t>
            </a:r>
            <a:r>
              <a:rPr lang="en-US" dirty="0" smtClean="0"/>
              <a:t>by </a:t>
            </a:r>
            <a:r>
              <a:rPr lang="en-US" dirty="0"/>
              <a:t>just using several cameras. </a:t>
            </a:r>
            <a:r>
              <a:rPr lang="en-US" dirty="0" smtClean="0"/>
              <a:t> </a:t>
            </a:r>
          </a:p>
          <a:p>
            <a:r>
              <a:rPr lang="en-US" dirty="0"/>
              <a:t>R</a:t>
            </a:r>
            <a:r>
              <a:rPr lang="en-US" dirty="0" smtClean="0"/>
              <a:t>educe </a:t>
            </a:r>
            <a:r>
              <a:rPr lang="en-US" dirty="0"/>
              <a:t>the cost of sensors and the wiring hassle. </a:t>
            </a:r>
            <a:endParaRPr lang="en-US" dirty="0" smtClean="0"/>
          </a:p>
          <a:p>
            <a:r>
              <a:rPr lang="en-US" dirty="0"/>
              <a:t>Drivers can get useful real-time parking lot </a:t>
            </a:r>
            <a:r>
              <a:rPr lang="en-US" dirty="0" smtClean="0"/>
              <a:t>information.</a:t>
            </a:r>
          </a:p>
          <a:p>
            <a:endParaRPr lang="en-US"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6" name="Picture 2" descr="Six steps to successfully target any audience in 2019 | Insid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310" y="3298413"/>
            <a:ext cx="3960132" cy="320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54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3597" y="68874"/>
            <a:ext cx="9404723" cy="610698"/>
          </a:xfrm>
        </p:spPr>
        <p:txBody>
          <a:bodyPr/>
          <a:lstStyle/>
          <a:p>
            <a:r>
              <a:rPr lang="en-US" sz="3600" b="1" dirty="0">
                <a:solidFill>
                  <a:srgbClr val="00B0F0"/>
                </a:solidFill>
              </a:rPr>
              <a:t>BLK-HDPTZ12 Parking </a:t>
            </a:r>
            <a:r>
              <a:rPr lang="en-US" sz="3600" b="1" dirty="0" smtClean="0">
                <a:solidFill>
                  <a:srgbClr val="00B0F0"/>
                </a:solidFill>
              </a:rPr>
              <a:t>Area</a:t>
            </a:r>
            <a:r>
              <a:rPr lang="en-US" sz="4400" b="1" dirty="0">
                <a:solidFill>
                  <a:srgbClr val="00B0F0"/>
                </a:solidFill>
              </a:rPr>
              <a:t/>
            </a:r>
            <a:br>
              <a:rPr lang="en-US" sz="4400" b="1" dirty="0">
                <a:solidFill>
                  <a:srgbClr val="00B0F0"/>
                </a:solidFill>
              </a:rPr>
            </a:b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0265" y="1275687"/>
            <a:ext cx="11250384" cy="5399314"/>
          </a:xfrm>
        </p:spPr>
      </p:pic>
    </p:spTree>
    <p:extLst>
      <p:ext uri="{BB962C8B-B14F-4D97-AF65-F5344CB8AC3E}">
        <p14:creationId xmlns:p14="http://schemas.microsoft.com/office/powerpoint/2010/main" val="3375296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11" y="152401"/>
            <a:ext cx="10018713" cy="1460500"/>
          </a:xfrm>
        </p:spPr>
        <p:txBody>
          <a:bodyPr>
            <a:normAutofit/>
          </a:bodyPr>
          <a:lstStyle/>
          <a:p>
            <a:pPr algn="l"/>
            <a:r>
              <a:rPr lang="en-US" sz="6000" b="1" dirty="0" smtClean="0">
                <a:solidFill>
                  <a:schemeClr val="tx1"/>
                </a:solidFill>
                <a:latin typeface="Arial" panose="020B0604020202020204" pitchFamily="34" charset="0"/>
                <a:cs typeface="Arial" panose="020B0604020202020204" pitchFamily="34" charset="0"/>
              </a:rPr>
              <a:t>Introduction</a:t>
            </a:r>
            <a:endParaRPr lang="en-US" sz="6000" b="1"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79411" y="1367118"/>
            <a:ext cx="11338977" cy="4195481"/>
          </a:xfrm>
        </p:spPr>
        <p:txBody>
          <a:bodyPr>
            <a:normAutofit/>
          </a:bodyPr>
          <a:lstStyle/>
          <a:p>
            <a:r>
              <a:rPr lang="en-US" sz="2800" dirty="0">
                <a:cs typeface="Times New Roman" panose="02020603050405020304" pitchFamily="18" charset="0"/>
              </a:rPr>
              <a:t>D</a:t>
            </a:r>
            <a:r>
              <a:rPr lang="en-US" sz="2800" dirty="0" smtClean="0">
                <a:cs typeface="Times New Roman" panose="02020603050405020304" pitchFamily="18" charset="0"/>
              </a:rPr>
              <a:t>etect whether the </a:t>
            </a:r>
            <a:r>
              <a:rPr lang="en-US" sz="2800" dirty="0">
                <a:cs typeface="Times New Roman" panose="02020603050405020304" pitchFamily="18" charset="0"/>
              </a:rPr>
              <a:t>parking bays are free or occupied.</a:t>
            </a:r>
            <a:endParaRPr lang="en-US" sz="2800" dirty="0" smtClean="0">
              <a:cs typeface="Times New Roman" panose="02020603050405020304" pitchFamily="18" charset="0"/>
            </a:endParaRPr>
          </a:p>
          <a:p>
            <a:r>
              <a:rPr lang="en-US" sz="2800" dirty="0">
                <a:cs typeface="Times New Roman" panose="02020603050405020304" pitchFamily="18" charset="0"/>
              </a:rPr>
              <a:t>Finding a parking </a:t>
            </a:r>
            <a:r>
              <a:rPr lang="en-US" sz="2800" dirty="0" smtClean="0">
                <a:cs typeface="Times New Roman" panose="02020603050405020304" pitchFamily="18" charset="0"/>
              </a:rPr>
              <a:t>space.</a:t>
            </a:r>
            <a:endParaRPr lang="en-US" sz="2800" dirty="0">
              <a:cs typeface="Times New Roman" panose="02020603050405020304" pitchFamily="18" charset="0"/>
            </a:endParaRPr>
          </a:p>
          <a:p>
            <a:r>
              <a:rPr lang="en-US" sz="2800" dirty="0">
                <a:cs typeface="Times New Roman" panose="02020603050405020304" pitchFamily="18" charset="0"/>
              </a:rPr>
              <a:t>To minimize the time </a:t>
            </a:r>
            <a:r>
              <a:rPr lang="en-US" sz="2800" dirty="0" smtClean="0">
                <a:cs typeface="Times New Roman" panose="02020603050405020304" pitchFamily="18" charset="0"/>
              </a:rPr>
              <a:t>spent.</a:t>
            </a:r>
            <a:endParaRPr lang="en-US" sz="2400" dirty="0"/>
          </a:p>
          <a:p>
            <a:r>
              <a:rPr lang="en-US" sz="2800" dirty="0"/>
              <a:t>A</a:t>
            </a:r>
            <a:r>
              <a:rPr lang="en-US" sz="2800" dirty="0" smtClean="0"/>
              <a:t>void </a:t>
            </a:r>
            <a:r>
              <a:rPr lang="en-US" sz="2800" dirty="0"/>
              <a:t>the </a:t>
            </a:r>
            <a:r>
              <a:rPr lang="en-US" sz="2800" dirty="0" smtClean="0"/>
              <a:t>collision.</a:t>
            </a:r>
            <a:endParaRPr lang="en-US" sz="3200" dirty="0" smtClean="0">
              <a:cs typeface="Times New Roman" panose="02020603050405020304" pitchFamily="18" charset="0"/>
            </a:endParaRPr>
          </a:p>
          <a:p>
            <a:r>
              <a:rPr lang="en-US" sz="2800" dirty="0"/>
              <a:t>R</a:t>
            </a:r>
            <a:r>
              <a:rPr lang="en-US" sz="2800" dirty="0" smtClean="0"/>
              <a:t>educing stress.</a:t>
            </a:r>
          </a:p>
          <a:p>
            <a:r>
              <a:rPr lang="en-US" sz="2800" dirty="0">
                <a:cs typeface="Times New Roman" panose="02020603050405020304" pitchFamily="18" charset="0"/>
              </a:rPr>
              <a:t>Increase in safety.</a:t>
            </a:r>
            <a:endParaRPr lang="en-US" sz="2800" dirty="0" smtClean="0">
              <a:cs typeface="Times New Roman" panose="02020603050405020304" pitchFamily="18" charset="0"/>
            </a:endParaRPr>
          </a:p>
        </p:txBody>
      </p:sp>
      <p:pic>
        <p:nvPicPr>
          <p:cNvPr id="1026" name="Picture 2" descr="Image result for smart car parking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982" y="2827618"/>
            <a:ext cx="5392006" cy="342903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923867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934"/>
            <a:ext cx="9404723" cy="1400530"/>
          </a:xfrm>
        </p:spPr>
        <p:txBody>
          <a:bodyPr/>
          <a:lstStyle/>
          <a:p>
            <a:r>
              <a:rPr lang="en-US" sz="4800" dirty="0">
                <a:solidFill>
                  <a:schemeClr val="tx1"/>
                </a:solidFill>
                <a:latin typeface="+mn-lt"/>
              </a:rPr>
              <a:t> </a:t>
            </a:r>
            <a:r>
              <a:rPr lang="en-US" sz="5400" b="1" dirty="0">
                <a:solidFill>
                  <a:schemeClr val="tx1"/>
                </a:solidFill>
                <a:latin typeface="+mn-lt"/>
                <a:cs typeface="Times New Roman" panose="02020603050405020304" pitchFamily="18" charset="0"/>
              </a:rPr>
              <a:t>REFERENCES </a:t>
            </a:r>
            <a:endParaRPr lang="en-US" sz="4800" dirty="0">
              <a:solidFill>
                <a:schemeClr val="tx1"/>
              </a:solidFill>
              <a:latin typeface="+mn-lt"/>
            </a:endParaRPr>
          </a:p>
        </p:txBody>
      </p:sp>
      <p:sp>
        <p:nvSpPr>
          <p:cNvPr id="3" name="Content Placeholder 2"/>
          <p:cNvSpPr>
            <a:spLocks noGrp="1"/>
          </p:cNvSpPr>
          <p:nvPr>
            <p:ph idx="1"/>
          </p:nvPr>
        </p:nvSpPr>
        <p:spPr>
          <a:xfrm>
            <a:off x="229090" y="1318400"/>
            <a:ext cx="11418267" cy="5202321"/>
          </a:xfrm>
        </p:spPr>
        <p:txBody>
          <a:bodyPr/>
          <a:lstStyle/>
          <a:p>
            <a:r>
              <a:rPr lang="en-US" dirty="0" err="1"/>
              <a:t>aayushiedureka</a:t>
            </a:r>
            <a:r>
              <a:rPr lang="en-US" dirty="0"/>
              <a:t>. (2019, 11 26). </a:t>
            </a:r>
            <a:r>
              <a:rPr lang="en-US" i="1" dirty="0"/>
              <a:t>Python </a:t>
            </a:r>
            <a:r>
              <a:rPr lang="en-US" i="1" dirty="0" err="1"/>
              <a:t>NumPy</a:t>
            </a:r>
            <a:r>
              <a:rPr lang="en-US" i="1" dirty="0"/>
              <a:t> Tutorial – Learn </a:t>
            </a:r>
            <a:r>
              <a:rPr lang="en-US" i="1" dirty="0" err="1"/>
              <a:t>NumPy</a:t>
            </a:r>
            <a:r>
              <a:rPr lang="en-US" i="1" dirty="0"/>
              <a:t> Arrays With Examples. </a:t>
            </a:r>
            <a:r>
              <a:rPr lang="en-US" dirty="0"/>
              <a:t>Retrieved from </a:t>
            </a:r>
            <a:r>
              <a:rPr lang="en-US" dirty="0" err="1"/>
              <a:t>edureka</a:t>
            </a:r>
            <a:r>
              <a:rPr lang="en-US" dirty="0"/>
              <a:t>: https://www.edureka.co/blog/python-numpy-tutorial/ </a:t>
            </a:r>
          </a:p>
          <a:p>
            <a:r>
              <a:rPr lang="en-US" dirty="0" err="1"/>
              <a:t>Aekarat</a:t>
            </a:r>
            <a:r>
              <a:rPr lang="en-US" dirty="0"/>
              <a:t> </a:t>
            </a:r>
            <a:r>
              <a:rPr lang="en-US" dirty="0" err="1"/>
              <a:t>Saeliw</a:t>
            </a:r>
            <a:r>
              <a:rPr lang="en-US" dirty="0"/>
              <a:t>, W. H. (2019). Smart Car Parking Mobile Application based on RFID and </a:t>
            </a:r>
            <a:r>
              <a:rPr lang="en-US" dirty="0" err="1"/>
              <a:t>IoT</a:t>
            </a:r>
            <a:r>
              <a:rPr lang="en-US" dirty="0"/>
              <a:t>. </a:t>
            </a:r>
            <a:r>
              <a:rPr lang="en-US" i="1" dirty="0"/>
              <a:t>International Journal of Interactive Mobile Technologies (</a:t>
            </a:r>
            <a:r>
              <a:rPr lang="en-US" i="1" dirty="0" err="1"/>
              <a:t>iJIM</a:t>
            </a:r>
            <a:r>
              <a:rPr lang="en-US" i="1" dirty="0"/>
              <a:t>)</a:t>
            </a:r>
            <a:r>
              <a:rPr lang="en-US" dirty="0"/>
              <a:t>, 1-10. </a:t>
            </a:r>
          </a:p>
          <a:p>
            <a:r>
              <a:rPr lang="en-US" dirty="0"/>
              <a:t>Benjamin </a:t>
            </a:r>
            <a:r>
              <a:rPr lang="en-US" dirty="0" err="1"/>
              <a:t>Kommey</a:t>
            </a:r>
            <a:r>
              <a:rPr lang="en-US" dirty="0"/>
              <a:t>, A. S. (2018). A Smart Image Processing-based System for Parking Space Vacancy Management-J. </a:t>
            </a:r>
            <a:r>
              <a:rPr lang="en-US" i="1" dirty="0"/>
              <a:t>International Journal of Computer Applications</a:t>
            </a:r>
            <a:r>
              <a:rPr lang="en-US" dirty="0"/>
              <a:t>. </a:t>
            </a:r>
          </a:p>
          <a:p>
            <a:r>
              <a:rPr lang="en-US" dirty="0"/>
              <a:t>Brownlee, J. (2019, 05 27). </a:t>
            </a:r>
            <a:r>
              <a:rPr lang="en-US" i="1" dirty="0"/>
              <a:t>How to Perform Object Detection With YOLOv3 in </a:t>
            </a:r>
            <a:r>
              <a:rPr lang="en-US" i="1" dirty="0" err="1"/>
              <a:t>Keras</a:t>
            </a:r>
            <a:r>
              <a:rPr lang="en-US" i="1" dirty="0"/>
              <a:t>. </a:t>
            </a:r>
            <a:r>
              <a:rPr lang="en-US" dirty="0"/>
              <a:t>Retrieved from https://machinelearningmastery.com/how-to-perform-object-detection-with-yolov3-in-keras/ </a:t>
            </a:r>
          </a:p>
          <a:p>
            <a:r>
              <a:rPr lang="en-US" dirty="0" err="1"/>
              <a:t>DataFlair</a:t>
            </a:r>
            <a:r>
              <a:rPr lang="en-US" dirty="0"/>
              <a:t>. (2019, 12 05). </a:t>
            </a:r>
            <a:r>
              <a:rPr lang="en-US" i="1" dirty="0"/>
              <a:t>Features of Python – Review the irresistible Python attributes</a:t>
            </a:r>
            <a:r>
              <a:rPr lang="en-US" dirty="0"/>
              <a:t>. Retrieved from https://data-flair.training/blogs/features-of-python/ </a:t>
            </a:r>
          </a:p>
          <a:p>
            <a:r>
              <a:rPr lang="en-US" i="1" dirty="0"/>
              <a:t>Department of motor traffic </a:t>
            </a:r>
            <a:r>
              <a:rPr lang="en-US" i="1" dirty="0" err="1"/>
              <a:t>Srilanka</a:t>
            </a:r>
            <a:r>
              <a:rPr lang="en-US" dirty="0"/>
              <a:t>. (2015). Retrieved from http://www.motortraffic.gov.lk/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68610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277" y="2491380"/>
            <a:ext cx="9404723" cy="1400530"/>
          </a:xfrm>
        </p:spPr>
        <p:txBody>
          <a:bodyPr/>
          <a:lstStyle/>
          <a:p>
            <a:r>
              <a:rPr lang="en-US" sz="8000" dirty="0" smtClean="0"/>
              <a:t>Thank You!</a:t>
            </a:r>
            <a:endParaRPr lang="en-US" sz="8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6258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51" y="178398"/>
            <a:ext cx="10098089" cy="1400530"/>
          </a:xfrm>
        </p:spPr>
        <p:txBody>
          <a:bodyPr/>
          <a:lstStyle/>
          <a:p>
            <a:r>
              <a:rPr lang="en-US" sz="4400" dirty="0">
                <a:latin typeface="Arial" panose="020B0604020202020204" pitchFamily="34" charset="0"/>
                <a:cs typeface="Arial" panose="020B0604020202020204" pitchFamily="34" charset="0"/>
              </a:rPr>
              <a:t>Problems Of </a:t>
            </a:r>
            <a:r>
              <a:rPr lang="en-US" sz="4400" dirty="0" smtClean="0">
                <a:latin typeface="Arial" panose="020B0604020202020204" pitchFamily="34" charset="0"/>
                <a:cs typeface="Arial" panose="020B0604020202020204" pitchFamily="34" charset="0"/>
              </a:rPr>
              <a:t>Existing Car </a:t>
            </a:r>
            <a:r>
              <a:rPr lang="en-US" sz="4400" dirty="0">
                <a:latin typeface="Arial" panose="020B0604020202020204" pitchFamily="34" charset="0"/>
                <a:cs typeface="Arial" panose="020B0604020202020204" pitchFamily="34" charset="0"/>
              </a:rPr>
              <a:t>Parking </a:t>
            </a:r>
            <a:r>
              <a:rPr lang="en-US" sz="4400" dirty="0" smtClean="0">
                <a:latin typeface="Arial" panose="020B0604020202020204" pitchFamily="34" charset="0"/>
                <a:cs typeface="Arial" panose="020B0604020202020204" pitchFamily="34" charset="0"/>
              </a:rPr>
              <a:t>Systems</a:t>
            </a:r>
            <a:endParaRPr lang="en-US" dirty="0"/>
          </a:p>
        </p:txBody>
      </p:sp>
      <p:sp>
        <p:nvSpPr>
          <p:cNvPr id="3" name="Content Placeholder 2"/>
          <p:cNvSpPr>
            <a:spLocks noGrp="1"/>
          </p:cNvSpPr>
          <p:nvPr>
            <p:ph idx="1"/>
          </p:nvPr>
        </p:nvSpPr>
        <p:spPr>
          <a:xfrm>
            <a:off x="249872" y="1824318"/>
            <a:ext cx="8946541" cy="4195481"/>
          </a:xfrm>
        </p:spPr>
        <p:txBody>
          <a:bodyPr/>
          <a:lstStyle/>
          <a:p>
            <a:r>
              <a:rPr lang="en-US" sz="2400" dirty="0"/>
              <a:t>H</a:t>
            </a:r>
            <a:r>
              <a:rPr lang="en-US" sz="2400" dirty="0" smtClean="0"/>
              <a:t>igh demand.</a:t>
            </a:r>
            <a:endParaRPr lang="en-US" sz="2400" dirty="0"/>
          </a:p>
          <a:p>
            <a:r>
              <a:rPr lang="en-US" sz="2400" dirty="0"/>
              <a:t>Difficulty in finding a space to park the vehicle.</a:t>
            </a:r>
          </a:p>
          <a:p>
            <a:r>
              <a:rPr lang="en-US" sz="2400" dirty="0"/>
              <a:t>Wasting time for searching empty slot.</a:t>
            </a:r>
          </a:p>
          <a:p>
            <a:r>
              <a:rPr lang="en-US" sz="2400" dirty="0" smtClean="0"/>
              <a:t>More </a:t>
            </a:r>
            <a:r>
              <a:rPr lang="en-US" sz="2400" dirty="0"/>
              <a:t>fuel consumption </a:t>
            </a:r>
            <a:endParaRPr lang="en-US" sz="2400" dirty="0" smtClean="0"/>
          </a:p>
          <a:p>
            <a:r>
              <a:rPr lang="en-US" sz="2400" dirty="0" smtClean="0"/>
              <a:t>Potential accidents</a:t>
            </a:r>
          </a:p>
          <a:p>
            <a:pPr marL="0" indent="0">
              <a:buNone/>
            </a:pPr>
            <a:endParaRPr lang="en-US" dirty="0"/>
          </a:p>
        </p:txBody>
      </p:sp>
      <p:pic>
        <p:nvPicPr>
          <p:cNvPr id="4" name="Picture 2" descr="Image result for usage of vehicles graph"/>
          <p:cNvPicPr>
            <a:picLocks noChangeAspect="1" noChangeArrowheads="1"/>
          </p:cNvPicPr>
          <p:nvPr/>
        </p:nvPicPr>
        <p:blipFill rotWithShape="1">
          <a:blip r:embed="rId3">
            <a:extLst>
              <a:ext uri="{28A0092B-C50C-407E-A947-70E740481C1C}">
                <a14:useLocalDpi xmlns:a14="http://schemas.microsoft.com/office/drawing/2010/main" val="0"/>
              </a:ext>
            </a:extLst>
          </a:blip>
          <a:srcRect t="9609"/>
          <a:stretch/>
        </p:blipFill>
        <p:spPr bwMode="auto">
          <a:xfrm>
            <a:off x="5879891" y="3510643"/>
            <a:ext cx="5934849" cy="250915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Rectangle 5"/>
          <p:cNvSpPr/>
          <p:nvPr/>
        </p:nvSpPr>
        <p:spPr>
          <a:xfrm>
            <a:off x="6563234" y="6019799"/>
            <a:ext cx="5206875" cy="369332"/>
          </a:xfrm>
          <a:prstGeom prst="rect">
            <a:avLst/>
          </a:prstGeom>
        </p:spPr>
        <p:txBody>
          <a:bodyPr wrap="none">
            <a:spAutoFit/>
          </a:bodyPr>
          <a:lstStyle/>
          <a:p>
            <a:r>
              <a:rPr lang="en-US" dirty="0" smtClean="0"/>
              <a:t>Figure: </a:t>
            </a:r>
            <a:r>
              <a:rPr lang="fr-FR" dirty="0" smtClean="0"/>
              <a:t>total vehicle </a:t>
            </a:r>
            <a:r>
              <a:rPr lang="fr-FR" dirty="0"/>
              <a:t>population in Sri Lanka </a:t>
            </a:r>
            <a:endParaRPr lang="en-US" dirty="0"/>
          </a:p>
        </p:txBody>
      </p:sp>
    </p:spTree>
    <p:extLst>
      <p:ext uri="{BB962C8B-B14F-4D97-AF65-F5344CB8AC3E}">
        <p14:creationId xmlns:p14="http://schemas.microsoft.com/office/powerpoint/2010/main" val="1576981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278" y="410514"/>
            <a:ext cx="10758443" cy="6096966"/>
          </a:xfrm>
        </p:spPr>
        <p:txBody>
          <a:bodyPr>
            <a:normAutofit/>
          </a:bodyPr>
          <a:lstStyle/>
          <a:p>
            <a:pPr marL="0" indent="0">
              <a:buNone/>
            </a:pPr>
            <a:r>
              <a:rPr lang="en-US" sz="6000" b="1" dirty="0" smtClean="0">
                <a:cs typeface="Times New Roman" panose="02020603050405020304" pitchFamily="18" charset="0"/>
              </a:rPr>
              <a:t>Literature  Review</a:t>
            </a:r>
          </a:p>
          <a:p>
            <a:pPr lvl="1"/>
            <a:r>
              <a:rPr lang="en-US" sz="3200" dirty="0" smtClean="0"/>
              <a:t>Types of smart parking system</a:t>
            </a:r>
          </a:p>
          <a:p>
            <a:pPr lvl="2"/>
            <a:r>
              <a:rPr lang="en-US" sz="2200" dirty="0" smtClean="0"/>
              <a:t>RFID </a:t>
            </a:r>
            <a:r>
              <a:rPr lang="en-US" sz="2200" dirty="0"/>
              <a:t>and Internet of </a:t>
            </a:r>
            <a:r>
              <a:rPr lang="en-US" sz="2200" dirty="0" smtClean="0"/>
              <a:t>Things </a:t>
            </a:r>
            <a:endParaRPr lang="en-US" sz="2400" dirty="0" smtClean="0"/>
          </a:p>
          <a:p>
            <a:pPr lvl="2"/>
            <a:r>
              <a:rPr lang="en-US" sz="2200" dirty="0"/>
              <a:t>Earth’s magnetic field of magnetic sensors </a:t>
            </a:r>
            <a:endParaRPr lang="en-US" sz="2200" dirty="0" smtClean="0"/>
          </a:p>
          <a:p>
            <a:pPr lvl="2"/>
            <a:r>
              <a:rPr lang="en-US" sz="2200" dirty="0"/>
              <a:t>U</a:t>
            </a:r>
            <a:r>
              <a:rPr lang="en-US" sz="2200" dirty="0" smtClean="0"/>
              <a:t>sing </a:t>
            </a:r>
            <a:r>
              <a:rPr lang="en-US" sz="2200" dirty="0"/>
              <a:t>image processing </a:t>
            </a:r>
            <a:r>
              <a:rPr lang="en-US" sz="2200" dirty="0" smtClean="0"/>
              <a:t>technologies</a:t>
            </a:r>
            <a:endParaRPr lang="en-US" sz="2200" dirty="0"/>
          </a:p>
          <a:p>
            <a:endParaRPr lang="en-US" sz="2600" dirty="0" smtClean="0"/>
          </a:p>
        </p:txBody>
      </p:sp>
      <p:pic>
        <p:nvPicPr>
          <p:cNvPr id="4" name="Picture 3" descr="C:\Users\dsheh\OneDrive\Desktop\Refernces\proces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0768" y="3688383"/>
            <a:ext cx="4371132" cy="2572169"/>
          </a:xfrm>
          <a:prstGeom prst="rect">
            <a:avLst/>
          </a:prstGeom>
          <a:noFill/>
          <a:ln>
            <a:noFill/>
          </a:ln>
        </p:spPr>
      </p:pic>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727632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823" y="501436"/>
            <a:ext cx="11797259" cy="6356564"/>
          </a:xfrm>
        </p:spPr>
        <p:txBody>
          <a:bodyPr>
            <a:normAutofit/>
          </a:bodyPr>
          <a:lstStyle/>
          <a:p>
            <a:pPr marL="0" indent="0">
              <a:buNone/>
            </a:pPr>
            <a:r>
              <a:rPr lang="en-US" sz="3200" dirty="0">
                <a:solidFill>
                  <a:srgbClr val="00B0F0"/>
                </a:solidFill>
              </a:rPr>
              <a:t>1</a:t>
            </a:r>
            <a:r>
              <a:rPr lang="en-US" sz="3200" dirty="0" smtClean="0">
                <a:solidFill>
                  <a:srgbClr val="00B0F0"/>
                </a:solidFill>
              </a:rPr>
              <a:t>. IOT </a:t>
            </a:r>
            <a:r>
              <a:rPr lang="en-US" sz="3200" dirty="0">
                <a:solidFill>
                  <a:srgbClr val="00B0F0"/>
                </a:solidFill>
              </a:rPr>
              <a:t>based smart parking system using Arduino </a:t>
            </a:r>
            <a:endParaRPr lang="en-US" sz="3200" dirty="0" smtClean="0">
              <a:solidFill>
                <a:srgbClr val="00B0F0"/>
              </a:solidFill>
            </a:endParaRPr>
          </a:p>
          <a:p>
            <a:pPr lvl="1">
              <a:buFont typeface="Arial" panose="020B0604020202020204" pitchFamily="34" charset="0"/>
              <a:buChar char="•"/>
            </a:pPr>
            <a:r>
              <a:rPr lang="en-US" sz="2400" dirty="0" smtClean="0"/>
              <a:t>Use </a:t>
            </a:r>
            <a:r>
              <a:rPr lang="en-US" sz="2400" dirty="0"/>
              <a:t>GSM Module and the infrared sensor.</a:t>
            </a:r>
            <a:endParaRPr lang="en-US" sz="2400" dirty="0">
              <a:solidFill>
                <a:srgbClr val="00B0F0"/>
              </a:solidFill>
            </a:endParaRPr>
          </a:p>
          <a:p>
            <a:pPr lvl="1">
              <a:buFont typeface="Arial" panose="020B0604020202020204" pitchFamily="34" charset="0"/>
              <a:buChar char="•"/>
            </a:pPr>
            <a:endParaRPr lang="en-US" sz="2400" dirty="0" smtClean="0"/>
          </a:p>
          <a:p>
            <a:pPr marL="0" indent="0">
              <a:buNone/>
            </a:pPr>
            <a:r>
              <a:rPr lang="en-US" sz="3200" dirty="0" smtClean="0">
                <a:solidFill>
                  <a:srgbClr val="00B0F0"/>
                </a:solidFill>
              </a:rPr>
              <a:t>2</a:t>
            </a:r>
            <a:r>
              <a:rPr lang="en-US" sz="3200" dirty="0">
                <a:solidFill>
                  <a:srgbClr val="00B0F0"/>
                </a:solidFill>
              </a:rPr>
              <a:t>. </a:t>
            </a:r>
            <a:r>
              <a:rPr lang="en-US" sz="3200" dirty="0" smtClean="0">
                <a:solidFill>
                  <a:srgbClr val="00B0F0"/>
                </a:solidFill>
              </a:rPr>
              <a:t>Automatic </a:t>
            </a:r>
            <a:r>
              <a:rPr lang="en-US" sz="3200" dirty="0">
                <a:solidFill>
                  <a:srgbClr val="00B0F0"/>
                </a:solidFill>
              </a:rPr>
              <a:t>Parking System using Image Processing</a:t>
            </a:r>
            <a:endParaRPr lang="en-US" sz="3200" dirty="0" smtClean="0">
              <a:solidFill>
                <a:srgbClr val="00B0F0"/>
              </a:solidFill>
            </a:endParaRPr>
          </a:p>
          <a:p>
            <a:pPr lvl="1">
              <a:buFont typeface="Arial" panose="020B0604020202020204" pitchFamily="34" charset="0"/>
              <a:buChar char="•"/>
            </a:pPr>
            <a:r>
              <a:rPr lang="en-US" sz="2400" dirty="0" smtClean="0"/>
              <a:t>To </a:t>
            </a:r>
            <a:r>
              <a:rPr lang="en-US" sz="2400" dirty="0"/>
              <a:t>detect the number plate region and increase the </a:t>
            </a:r>
          </a:p>
          <a:p>
            <a:pPr marL="457200" lvl="1" indent="0">
              <a:buNone/>
            </a:pPr>
            <a:r>
              <a:rPr lang="en-US" sz="2400" dirty="0"/>
              <a:t>    </a:t>
            </a:r>
            <a:r>
              <a:rPr lang="en-US" sz="2400" dirty="0" smtClean="0"/>
              <a:t>security.</a:t>
            </a:r>
            <a:endParaRPr lang="en-US" sz="2400" dirty="0"/>
          </a:p>
          <a:p>
            <a:pPr lvl="1">
              <a:buFont typeface="Arial" panose="020B0604020202020204" pitchFamily="34" charset="0"/>
              <a:buChar char="•"/>
            </a:pPr>
            <a:r>
              <a:rPr lang="en-US" sz="2400" dirty="0"/>
              <a:t>Use Background </a:t>
            </a:r>
            <a:r>
              <a:rPr lang="en-US" sz="2400" dirty="0" smtClean="0"/>
              <a:t>subtraction.</a:t>
            </a:r>
          </a:p>
          <a:p>
            <a:pPr lvl="1">
              <a:buFont typeface="Arial" panose="020B0604020202020204" pitchFamily="34" charset="0"/>
              <a:buChar char="•"/>
            </a:pPr>
            <a:r>
              <a:rPr lang="en-US" sz="2400" dirty="0"/>
              <a:t>Use Canny edge </a:t>
            </a:r>
            <a:r>
              <a:rPr lang="en-US" sz="2400" dirty="0" smtClean="0"/>
              <a:t>detection.</a:t>
            </a:r>
            <a:endParaRPr lang="en-US" sz="2400" dirty="0"/>
          </a:p>
          <a:p>
            <a:pPr lvl="1">
              <a:buFont typeface="Arial" panose="020B0604020202020204" pitchFamily="34" charset="0"/>
              <a:buChar char="•"/>
            </a:pPr>
            <a:endParaRPr lang="en-US" sz="2400" dirty="0"/>
          </a:p>
          <a:p>
            <a:pPr marL="457200" lvl="1" indent="0">
              <a:buNone/>
            </a:pPr>
            <a:endParaRPr lang="en-US" sz="3200" dirty="0" smtClean="0">
              <a:solidFill>
                <a:srgbClr val="00B0F0"/>
              </a:solidFill>
            </a:endParaRPr>
          </a:p>
          <a:p>
            <a:pPr lvl="1">
              <a:buFont typeface="Arial" panose="020B0604020202020204" pitchFamily="34" charset="0"/>
              <a:buChar char="•"/>
            </a:pPr>
            <a:endParaRPr lang="en-US" sz="2400" dirty="0" smtClean="0"/>
          </a:p>
        </p:txBody>
      </p:sp>
      <p:pic>
        <p:nvPicPr>
          <p:cNvPr id="4" name="Picture 3"/>
          <p:cNvPicPr>
            <a:picLocks noChangeAspect="1"/>
          </p:cNvPicPr>
          <p:nvPr/>
        </p:nvPicPr>
        <p:blipFill>
          <a:blip r:embed="rId3"/>
          <a:stretch>
            <a:fillRect/>
          </a:stretch>
        </p:blipFill>
        <p:spPr>
          <a:xfrm>
            <a:off x="8621486" y="4019987"/>
            <a:ext cx="3004725" cy="2411199"/>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264590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452718"/>
            <a:ext cx="10500360" cy="1400530"/>
          </a:xfrm>
        </p:spPr>
        <p:txBody>
          <a:bodyPr/>
          <a:lstStyle/>
          <a:p>
            <a:r>
              <a:rPr lang="en-US" sz="4000" dirty="0" smtClean="0"/>
              <a:t>Smart Parking  System Using Image Processing</a:t>
            </a:r>
            <a:endParaRPr lang="en-US" sz="4000" dirty="0"/>
          </a:p>
        </p:txBody>
      </p:sp>
      <p:sp>
        <p:nvSpPr>
          <p:cNvPr id="3" name="Content Placeholder 2"/>
          <p:cNvSpPr>
            <a:spLocks noGrp="1"/>
          </p:cNvSpPr>
          <p:nvPr>
            <p:ph idx="1"/>
          </p:nvPr>
        </p:nvSpPr>
        <p:spPr>
          <a:xfrm>
            <a:off x="386782" y="1853248"/>
            <a:ext cx="10615998" cy="4195481"/>
          </a:xfrm>
        </p:spPr>
        <p:txBody>
          <a:bodyPr>
            <a:normAutofit/>
          </a:bodyPr>
          <a:lstStyle/>
          <a:p>
            <a:r>
              <a:rPr lang="en-US" sz="2400" dirty="0"/>
              <a:t>Benefits of the </a:t>
            </a:r>
            <a:r>
              <a:rPr lang="en-US" sz="2400" dirty="0" smtClean="0"/>
              <a:t>system</a:t>
            </a:r>
          </a:p>
          <a:p>
            <a:pPr lvl="1"/>
            <a:r>
              <a:rPr lang="en-US" sz="2400" dirty="0" smtClean="0"/>
              <a:t>Cost reduction of sensors. </a:t>
            </a:r>
          </a:p>
          <a:p>
            <a:pPr lvl="1"/>
            <a:r>
              <a:rPr lang="en-US" sz="2400" dirty="0" smtClean="0"/>
              <a:t>Maximizing the coverage area</a:t>
            </a:r>
            <a:r>
              <a:rPr lang="en-US" sz="2000" dirty="0" smtClean="0"/>
              <a:t> (70 feet*50 </a:t>
            </a:r>
            <a:r>
              <a:rPr lang="en-US" sz="2000" dirty="0"/>
              <a:t>feet at a distance of </a:t>
            </a:r>
            <a:r>
              <a:rPr lang="en-US" sz="2000" dirty="0" smtClean="0"/>
              <a:t>80 feet).</a:t>
            </a:r>
            <a:endParaRPr lang="en-US" sz="2400" dirty="0" smtClean="0"/>
          </a:p>
          <a:p>
            <a:pPr lvl="1"/>
            <a:r>
              <a:rPr lang="en-US" sz="2400" dirty="0" smtClean="0"/>
              <a:t>Easy-installation</a:t>
            </a:r>
            <a:endParaRPr lang="en-US" sz="3200" dirty="0" smtClean="0"/>
          </a:p>
          <a:p>
            <a:pPr lvl="1"/>
            <a:r>
              <a:rPr lang="en-US" sz="2400" dirty="0" smtClean="0"/>
              <a:t>Ability to use open-source libraries.</a:t>
            </a:r>
          </a:p>
          <a:p>
            <a:pPr lvl="1"/>
            <a:r>
              <a:rPr lang="en-US" sz="2400" dirty="0" smtClean="0"/>
              <a:t>Improved performance. </a:t>
            </a:r>
            <a:endParaRPr lang="en-US" sz="2400" dirty="0"/>
          </a:p>
          <a:p>
            <a:pPr lvl="1"/>
            <a:endParaRPr lang="en-US" sz="2400" dirty="0"/>
          </a:p>
          <a:p>
            <a:pPr lvl="1"/>
            <a:endParaRPr lang="en-US" sz="2200" dirty="0"/>
          </a:p>
        </p:txBody>
      </p:sp>
      <p:pic>
        <p:nvPicPr>
          <p:cNvPr id="5" name="Picture 4"/>
          <p:cNvPicPr>
            <a:picLocks noChangeAspect="1"/>
          </p:cNvPicPr>
          <p:nvPr/>
        </p:nvPicPr>
        <p:blipFill rotWithShape="1">
          <a:blip r:embed="rId3"/>
          <a:srcRect l="11868"/>
          <a:stretch/>
        </p:blipFill>
        <p:spPr>
          <a:xfrm>
            <a:off x="7623924" y="3902530"/>
            <a:ext cx="4290236" cy="2806996"/>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0959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40" y="205976"/>
            <a:ext cx="9404723" cy="1400530"/>
          </a:xfrm>
        </p:spPr>
        <p:txBody>
          <a:bodyPr/>
          <a:lstStyle/>
          <a:p>
            <a:r>
              <a:rPr lang="en-US" dirty="0" smtClean="0"/>
              <a:t>Methodology</a:t>
            </a:r>
            <a:endParaRPr lang="en-US" dirty="0"/>
          </a:p>
        </p:txBody>
      </p:sp>
      <p:sp>
        <p:nvSpPr>
          <p:cNvPr id="3" name="Content Placeholder 2"/>
          <p:cNvSpPr>
            <a:spLocks noGrp="1"/>
          </p:cNvSpPr>
          <p:nvPr>
            <p:ph idx="1"/>
          </p:nvPr>
        </p:nvSpPr>
        <p:spPr>
          <a:xfrm>
            <a:off x="497830" y="1443318"/>
            <a:ext cx="10286284" cy="4195481"/>
          </a:xfrm>
        </p:spPr>
        <p:txBody>
          <a:bodyPr/>
          <a:lstStyle/>
          <a:p>
            <a:r>
              <a:rPr lang="en-US" sz="2400" dirty="0"/>
              <a:t>I</a:t>
            </a:r>
            <a:r>
              <a:rPr lang="en-US" sz="2400" dirty="0" smtClean="0"/>
              <a:t>dentify the </a:t>
            </a:r>
            <a:r>
              <a:rPr lang="en-US" sz="2400" dirty="0"/>
              <a:t>free parking slots </a:t>
            </a:r>
            <a:endParaRPr lang="en-US" sz="2400" dirty="0" smtClean="0"/>
          </a:p>
          <a:p>
            <a:r>
              <a:rPr lang="en-US" sz="2400" dirty="0"/>
              <a:t>C</a:t>
            </a:r>
            <a:r>
              <a:rPr lang="en-US" sz="2400" dirty="0" smtClean="0"/>
              <a:t>ontains </a:t>
            </a:r>
            <a:r>
              <a:rPr lang="en-US" sz="2400" dirty="0"/>
              <a:t>the shortest path algorithm </a:t>
            </a:r>
            <a:endParaRPr lang="en-US" sz="2400" dirty="0" smtClean="0"/>
          </a:p>
          <a:p>
            <a:r>
              <a:rPr lang="en-US" sz="2400" dirty="0"/>
              <a:t>C</a:t>
            </a:r>
            <a:r>
              <a:rPr lang="en-US" sz="2400" dirty="0" smtClean="0"/>
              <a:t>amera </a:t>
            </a:r>
            <a:r>
              <a:rPr lang="en-US" sz="2400" dirty="0"/>
              <a:t>is acting as a </a:t>
            </a:r>
            <a:r>
              <a:rPr lang="en-US" sz="2400" dirty="0" smtClean="0"/>
              <a:t>sensor</a:t>
            </a:r>
          </a:p>
          <a:p>
            <a:r>
              <a:rPr lang="en-US" sz="2400" dirty="0" smtClean="0"/>
              <a:t>Ability to detect </a:t>
            </a:r>
            <a:r>
              <a:rPr lang="en-US" sz="2400" dirty="0"/>
              <a:t>many vehicles at </a:t>
            </a:r>
            <a:r>
              <a:rPr lang="en-US" sz="2400" dirty="0" smtClean="0"/>
              <a:t>once</a:t>
            </a:r>
          </a:p>
          <a:p>
            <a:r>
              <a:rPr lang="en-US" sz="2400" dirty="0" smtClean="0"/>
              <a:t>Can identify the vehicle type</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p:cNvPicPr>
            <a:picLocks noChangeAspect="1"/>
          </p:cNvPicPr>
          <p:nvPr/>
        </p:nvPicPr>
        <p:blipFill>
          <a:blip r:embed="rId3"/>
          <a:stretch>
            <a:fillRect/>
          </a:stretch>
        </p:blipFill>
        <p:spPr>
          <a:xfrm>
            <a:off x="6825343" y="2745566"/>
            <a:ext cx="5097916" cy="3981805"/>
          </a:xfrm>
          <a:prstGeom prst="rect">
            <a:avLst/>
          </a:prstGeom>
        </p:spPr>
      </p:pic>
    </p:spTree>
    <p:extLst>
      <p:ext uri="{BB962C8B-B14F-4D97-AF65-F5344CB8AC3E}">
        <p14:creationId xmlns:p14="http://schemas.microsoft.com/office/powerpoint/2010/main" val="3449569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225" y="249518"/>
            <a:ext cx="9404723" cy="1172882"/>
          </a:xfrm>
        </p:spPr>
        <p:txBody>
          <a:bodyPr/>
          <a:lstStyle/>
          <a:p>
            <a:r>
              <a:rPr lang="en-US" dirty="0" smtClean="0"/>
              <a:t>Yolov3 Object Detection Algorithm</a:t>
            </a:r>
            <a:endParaRPr lang="en-US" dirty="0"/>
          </a:p>
        </p:txBody>
      </p:sp>
      <p:sp>
        <p:nvSpPr>
          <p:cNvPr id="3" name="Content Placeholder 2"/>
          <p:cNvSpPr>
            <a:spLocks noGrp="1"/>
          </p:cNvSpPr>
          <p:nvPr>
            <p:ph idx="1"/>
          </p:nvPr>
        </p:nvSpPr>
        <p:spPr>
          <a:xfrm>
            <a:off x="254225" y="1422400"/>
            <a:ext cx="8946541" cy="4195481"/>
          </a:xfrm>
        </p:spPr>
        <p:txBody>
          <a:bodyPr>
            <a:normAutofit/>
          </a:bodyPr>
          <a:lstStyle/>
          <a:p>
            <a:r>
              <a:rPr lang="en-US" sz="2400" dirty="0"/>
              <a:t>F</a:t>
            </a:r>
            <a:r>
              <a:rPr lang="en-US" sz="2400" dirty="0" smtClean="0"/>
              <a:t>aster </a:t>
            </a:r>
            <a:r>
              <a:rPr lang="en-US" sz="2400" dirty="0" smtClean="0"/>
              <a:t>than other</a:t>
            </a:r>
            <a:endParaRPr lang="en-US" sz="2400" dirty="0" smtClean="0"/>
          </a:p>
          <a:p>
            <a:r>
              <a:rPr lang="en-US" sz="2400" dirty="0" smtClean="0"/>
              <a:t>Real time working</a:t>
            </a:r>
          </a:p>
          <a:p>
            <a:r>
              <a:rPr lang="en-US" sz="2400" dirty="0" smtClean="0"/>
              <a:t>High accuracy</a:t>
            </a:r>
          </a:p>
          <a:p>
            <a:r>
              <a:rPr lang="en-US" sz="2400" dirty="0" smtClean="0"/>
              <a:t>Can detect different types of </a:t>
            </a:r>
            <a:r>
              <a:rPr lang="en-US" sz="2400" dirty="0" smtClean="0"/>
              <a:t>vehicles</a:t>
            </a:r>
          </a:p>
          <a:p>
            <a:r>
              <a:rPr lang="en-US" sz="2400" dirty="0" smtClean="0"/>
              <a:t>Mean pixel value</a:t>
            </a:r>
            <a:endParaRPr lang="en-US" sz="2400" dirty="0" smtClean="0"/>
          </a:p>
          <a:p>
            <a:pPr marL="0" indent="0">
              <a:buNone/>
            </a:pPr>
            <a:endParaRPr lang="en-US" sz="24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366458" y="2184028"/>
            <a:ext cx="4126799" cy="3433853"/>
          </a:xfrm>
          <a:prstGeom prst="rect">
            <a:avLst/>
          </a:prstGeom>
          <a:noFill/>
          <a:ln>
            <a:noFill/>
          </a:ln>
        </p:spPr>
      </p:pic>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772316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1" y="42788"/>
            <a:ext cx="9404723" cy="1400530"/>
          </a:xfrm>
        </p:spPr>
        <p:txBody>
          <a:bodyPr/>
          <a:lstStyle/>
          <a:p>
            <a:r>
              <a:rPr lang="en-US" sz="5400" dirty="0" smtClean="0"/>
              <a:t>Process</a:t>
            </a:r>
            <a:endParaRPr lang="en-US" sz="5400" dirty="0"/>
          </a:p>
        </p:txBody>
      </p:sp>
      <p:sp>
        <p:nvSpPr>
          <p:cNvPr id="3" name="Content Placeholder 2"/>
          <p:cNvSpPr>
            <a:spLocks noGrp="1"/>
          </p:cNvSpPr>
          <p:nvPr>
            <p:ph idx="1"/>
          </p:nvPr>
        </p:nvSpPr>
        <p:spPr>
          <a:xfrm>
            <a:off x="646111" y="1443318"/>
            <a:ext cx="8946541" cy="4195481"/>
          </a:xfrm>
        </p:spPr>
        <p:txBody>
          <a:bodyPr/>
          <a:lstStyle/>
          <a:p>
            <a:r>
              <a:rPr lang="en-US" dirty="0" smtClean="0"/>
              <a:t>Getting the stream video</a:t>
            </a:r>
          </a:p>
          <a:p>
            <a:r>
              <a:rPr lang="en-US" dirty="0" smtClean="0"/>
              <a:t>Labeling </a:t>
            </a:r>
            <a:r>
              <a:rPr lang="en-US" dirty="0"/>
              <a:t>parking slots</a:t>
            </a:r>
            <a:endParaRPr lang="en-US" dirty="0" smtClean="0"/>
          </a:p>
          <a:p>
            <a:r>
              <a:rPr lang="en-US" dirty="0" smtClean="0"/>
              <a:t>Use x and y coordinates</a:t>
            </a:r>
          </a:p>
          <a:p>
            <a:r>
              <a:rPr lang="en-US" dirty="0" smtClean="0"/>
              <a:t>Detecting the vehicle</a:t>
            </a:r>
          </a:p>
          <a:p>
            <a:r>
              <a:rPr lang="en-US" dirty="0" smtClean="0"/>
              <a:t>Getting mean pixel value </a:t>
            </a:r>
          </a:p>
          <a:p>
            <a:r>
              <a:rPr lang="en-US" dirty="0" smtClean="0"/>
              <a:t>Identifying </a:t>
            </a:r>
            <a:r>
              <a:rPr lang="en-US" dirty="0"/>
              <a:t>the busy parking slots and free </a:t>
            </a:r>
          </a:p>
          <a:p>
            <a:pPr marL="0" indent="0">
              <a:buNone/>
            </a:pPr>
            <a:r>
              <a:rPr lang="en-US" dirty="0"/>
              <a:t>     parking slots</a:t>
            </a:r>
          </a:p>
          <a:p>
            <a:r>
              <a:rPr lang="en-US" dirty="0" smtClean="0"/>
              <a:t>Identifying </a:t>
            </a:r>
            <a:r>
              <a:rPr lang="en-US" dirty="0"/>
              <a:t>the nearest parking slot</a:t>
            </a:r>
          </a:p>
          <a:p>
            <a:endParaRPr lang="en-US" dirty="0" smtClean="0"/>
          </a:p>
          <a:p>
            <a:endParaRPr lang="en-US" dirty="0" smtClean="0"/>
          </a:p>
          <a:p>
            <a:endParaRPr lang="en-US" dirty="0"/>
          </a:p>
        </p:txBody>
      </p:sp>
      <p:pic>
        <p:nvPicPr>
          <p:cNvPr id="5" name="Picture 4"/>
          <p:cNvPicPr>
            <a:picLocks noChangeAspect="1"/>
          </p:cNvPicPr>
          <p:nvPr/>
        </p:nvPicPr>
        <p:blipFill>
          <a:blip r:embed="rId3"/>
          <a:stretch>
            <a:fillRect/>
          </a:stretch>
        </p:blipFill>
        <p:spPr>
          <a:xfrm>
            <a:off x="6442821" y="4492036"/>
            <a:ext cx="3855489" cy="213511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p:cNvPicPr>
            <a:picLocks noChangeAspect="1"/>
          </p:cNvPicPr>
          <p:nvPr/>
        </p:nvPicPr>
        <p:blipFill>
          <a:blip r:embed="rId4"/>
          <a:stretch>
            <a:fillRect/>
          </a:stretch>
        </p:blipFill>
        <p:spPr>
          <a:xfrm>
            <a:off x="6624637" y="454970"/>
            <a:ext cx="5018723" cy="3645716"/>
          </a:xfrm>
          <a:prstGeom prst="rect">
            <a:avLst/>
          </a:prstGeom>
        </p:spPr>
      </p:pic>
    </p:spTree>
    <p:extLst>
      <p:ext uri="{BB962C8B-B14F-4D97-AF65-F5344CB8AC3E}">
        <p14:creationId xmlns:p14="http://schemas.microsoft.com/office/powerpoint/2010/main" val="32868792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023227-530E-4024-91EF-312A851A758C}">
  <ds:schemaRefs>
    <ds:schemaRef ds:uri="http://purl.org/dc/terms/"/>
    <ds:schemaRef ds:uri="71af3243-3dd4-4a8d-8c0d-dd76da1f02a5"/>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33315AA3-EAE3-44ED-8368-BAC2FFFB48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1512</Words>
  <Application>Microsoft Office PowerPoint</Application>
  <PresentationFormat>Widescreen</PresentationFormat>
  <Paragraphs>196</Paragraphs>
  <Slides>21</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Times New Roman</vt:lpstr>
      <vt:lpstr>Wingdings</vt:lpstr>
      <vt:lpstr>Wingdings 3</vt:lpstr>
      <vt:lpstr>Ion</vt:lpstr>
      <vt:lpstr>Implementation of Smart Parking System Using Image Processing</vt:lpstr>
      <vt:lpstr>Introduction</vt:lpstr>
      <vt:lpstr>Problems Of Existing Car Parking Systems</vt:lpstr>
      <vt:lpstr>PowerPoint Presentation</vt:lpstr>
      <vt:lpstr>PowerPoint Presentation</vt:lpstr>
      <vt:lpstr>Smart Parking  System Using Image Processing</vt:lpstr>
      <vt:lpstr>Methodology</vt:lpstr>
      <vt:lpstr>Yolov3 Object Detection Algorithm</vt:lpstr>
      <vt:lpstr>Process</vt:lpstr>
      <vt:lpstr>Process</vt:lpstr>
      <vt:lpstr>PKLots Dataset </vt:lpstr>
      <vt:lpstr>Results</vt:lpstr>
      <vt:lpstr>PowerPoint Presentation</vt:lpstr>
      <vt:lpstr>PowerPoint Presentation</vt:lpstr>
      <vt:lpstr>PowerPoint Presentation</vt:lpstr>
      <vt:lpstr>Limitations</vt:lpstr>
      <vt:lpstr>Limitations</vt:lpstr>
      <vt:lpstr>Conclusion </vt:lpstr>
      <vt:lpstr>BLK-HDPTZ12 Parking Area </vt:lpstr>
      <vt:lpstr> REFERENCES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2020-03-02T15:14:51Z</dcterms:created>
  <dcterms:modified xsi:type="dcterms:W3CDTF">2020-05-29T07:08:56Z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